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sldIdLst>
    <p:sldId id="256" r:id="rId2"/>
    <p:sldId id="282" r:id="rId3"/>
    <p:sldId id="323" r:id="rId4"/>
    <p:sldId id="317" r:id="rId5"/>
    <p:sldId id="320" r:id="rId6"/>
    <p:sldId id="322" r:id="rId7"/>
    <p:sldId id="319" r:id="rId8"/>
    <p:sldId id="296" r:id="rId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A6"/>
    <a:srgbClr val="00BDBA"/>
    <a:srgbClr val="FF66FF"/>
    <a:srgbClr val="FF3399"/>
    <a:srgbClr val="FF66CC"/>
    <a:srgbClr val="03CB24"/>
    <a:srgbClr val="25ED93"/>
    <a:srgbClr val="0CC26B"/>
    <a:srgbClr val="18F422"/>
    <a:srgbClr val="16A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5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0373D-DF2F-4C68-B48B-E6A730043C0D}" type="datetimeFigureOut">
              <a:rPr lang="zh-CN" altLang="en-US" smtClean="0"/>
              <a:t>2017-9-11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84B48-C903-4D4D-BFF9-42AC946F30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02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4B48-C903-4D4D-BFF9-42AC946F30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27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、增加多功能通道，展现一线员工的多通道发展；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、增加班长、线长试用期阶段。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D2048-9046-4040-BDA4-6776E4FE80F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5722-7A49-4273-9557-A26B6FA1A822}" type="datetimeFigureOut">
              <a:rPr lang="zh-CN" altLang="en-US" smtClean="0"/>
              <a:t>2017-9-11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D4EF-4BEB-4D34-A9A0-B82B7DC0B5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37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5722-7A49-4273-9557-A26B6FA1A822}" type="datetimeFigureOut">
              <a:rPr lang="zh-CN" altLang="en-US" smtClean="0"/>
              <a:t>2017-9-11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D4EF-4BEB-4D34-A9A0-B82B7DC0B5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21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5722-7A49-4273-9557-A26B6FA1A822}" type="datetimeFigureOut">
              <a:rPr lang="zh-CN" altLang="en-US" smtClean="0"/>
              <a:t>2017-9-11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D4EF-4BEB-4D34-A9A0-B82B7DC0B5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24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5722-7A49-4273-9557-A26B6FA1A822}" type="datetimeFigureOut">
              <a:rPr lang="zh-CN" altLang="en-US" smtClean="0"/>
              <a:t>2017-9-11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D4EF-4BEB-4D34-A9A0-B82B7DC0B5E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文本框 20"/>
          <p:cNvSpPr txBox="1"/>
          <p:nvPr userDrawn="1"/>
        </p:nvSpPr>
        <p:spPr>
          <a:xfrm>
            <a:off x="155964" y="4785077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solidFill>
                  <a:srgbClr val="009EA1"/>
                </a:solidFill>
                <a:latin typeface="方正正大黑简体" pitchFamily="2" charset="-122"/>
                <a:ea typeface="方正正大黑简体" pitchFamily="2" charset="-122"/>
              </a:rPr>
              <a:t>青岛海信电器股份有限公司</a:t>
            </a:r>
            <a:endParaRPr kumimoji="1" lang="zh-CN" altLang="en-US" sz="1200" dirty="0">
              <a:solidFill>
                <a:srgbClr val="009EA1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791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3505199" y="4775088"/>
            <a:ext cx="2133600" cy="273844"/>
          </a:xfrm>
        </p:spPr>
        <p:txBody>
          <a:bodyPr/>
          <a:lstStyle/>
          <a:p>
            <a:pPr algn="ctr"/>
            <a:fld id="{044D1AE5-88DC-47D3-B88D-69CB9B140CDB}" type="datetime1"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2017-9-11</a:t>
            </a:fld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青年" descr="\\webopd\网页设计交接\other\z-张纯\海信\ppt\haixinppt\PPT封面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4" y="-220748"/>
            <a:ext cx="883298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男" descr="\\webopd\网页设计交接\other\z-张纯\海信\ppt\haixinppt\PPT封面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43" y="-10286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女" descr="\\webopd\网页设计交接\other\z-张纯\海信\ppt\haixinppt\PPT封面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288032"/>
            <a:ext cx="8119886" cy="456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997503" y="3147814"/>
            <a:ext cx="71865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  <a:defRPr/>
            </a:pPr>
            <a:r>
              <a:rPr lang="zh-CN" altLang="en-US" sz="3200" b="1" spc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青岛海信电器股份有限公司</a:t>
            </a:r>
            <a:endParaRPr lang="en-US" altLang="zh-CN" sz="3200" b="1" spc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500"/>
              </a:lnSpc>
              <a:defRPr/>
            </a:pPr>
            <a:endParaRPr lang="zh-CN" altLang="en-US" sz="3200" b="1" spc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4347694"/>
            <a:ext cx="3888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Hisense  Electric  Selection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44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12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 rctx="PPT">
                                        <p:cTn id="15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18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653190" y="1059582"/>
            <a:ext cx="5311298" cy="38087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青岛海信电器股份有限公司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简称：海信电器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月在上海证交所上市，是国内著名的家电上市公司。海信电器主要从事电视机、数字电视广播接收设备及信息网络终端产品的研究、开发、制造与销售，总资产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员工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万余人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年彩电产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台，是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海信集团经营规模最大的控股子公司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年实现主营业务收入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根据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中怡康统计，从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2004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年至今，海信平板电视已经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连续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13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年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在中国彩电市场上占有率位居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第一，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出货量全球前三（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Display search)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，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出口额连续多年中国第一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51470"/>
            <a:ext cx="4014676" cy="400110"/>
            <a:chOff x="2211627" y="2409468"/>
            <a:chExt cx="4014676" cy="400110"/>
          </a:xfrm>
        </p:grpSpPr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2211627" y="2409468"/>
              <a:ext cx="4014676" cy="3536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9900"/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69056" tIns="34529" rIns="69056" bIns="34529" anchor="ctr"/>
            <a:lstStyle/>
            <a:p>
              <a:pPr algn="ctr">
                <a:defRPr/>
              </a:pPr>
              <a:r>
                <a:rPr kumimoji="1" lang="zh-CN" altLang="en-US" sz="20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海信电器</a:t>
              </a:r>
              <a:r>
                <a:rPr kumimoji="1" lang="zh-CN" altLang="en-US" sz="20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股份有限公司</a:t>
              </a:r>
              <a:endParaRPr kumimoji="1" lang="en-US" altLang="ko-KR" sz="2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49338" y="2409468"/>
              <a:ext cx="617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728652" y="1096703"/>
            <a:ext cx="4896544" cy="10146"/>
          </a:xfrm>
          <a:prstGeom prst="line">
            <a:avLst/>
          </a:prstGeom>
          <a:ln>
            <a:solidFill>
              <a:srgbClr val="17B1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3190" y="727371"/>
            <a:ext cx="180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54907" y="4092427"/>
            <a:ext cx="828092" cy="828092"/>
          </a:xfrm>
          <a:prstGeom prst="ellipse">
            <a:avLst/>
          </a:prstGeom>
          <a:solidFill>
            <a:srgbClr val="16A9A6">
              <a:alpha val="38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565771" y="3270565"/>
            <a:ext cx="603182" cy="557587"/>
          </a:xfrm>
          <a:prstGeom prst="ellipse">
            <a:avLst/>
          </a:prstGeom>
          <a:solidFill>
            <a:srgbClr val="17B1AD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106846" y="4326707"/>
            <a:ext cx="1187624" cy="1187624"/>
          </a:xfrm>
          <a:prstGeom prst="ellipse">
            <a:avLst/>
          </a:prstGeom>
          <a:solidFill>
            <a:srgbClr val="17B1AD">
              <a:alpha val="5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805022" y="2947347"/>
            <a:ext cx="360558" cy="360558"/>
          </a:xfrm>
          <a:prstGeom prst="ellipse">
            <a:avLst/>
          </a:prstGeom>
          <a:solidFill>
            <a:srgbClr val="16A9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700384" y="2490543"/>
            <a:ext cx="209275" cy="209275"/>
          </a:xfrm>
          <a:prstGeom prst="ellipse">
            <a:avLst/>
          </a:prstGeom>
          <a:solidFill>
            <a:srgbClr val="16A9A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297481"/>
            <a:ext cx="2842965" cy="1449705"/>
          </a:xfrm>
          <a:custGeom>
            <a:avLst/>
            <a:gdLst>
              <a:gd name="connsiteX0" fmla="*/ 3461992 w 6921015"/>
              <a:gd name="connsiteY0" fmla="*/ 1 h 3460556"/>
              <a:gd name="connsiteX1" fmla="*/ 5192492 w 6921015"/>
              <a:gd name="connsiteY1" fmla="*/ 464586 h 3460556"/>
              <a:gd name="connsiteX2" fmla="*/ 6913627 w 6921015"/>
              <a:gd name="connsiteY2" fmla="*/ 3232754 h 3460556"/>
              <a:gd name="connsiteX3" fmla="*/ 6921015 w 6921015"/>
              <a:gd name="connsiteY3" fmla="*/ 3460556 h 3460556"/>
              <a:gd name="connsiteX4" fmla="*/ 3460555 w 6921015"/>
              <a:gd name="connsiteY4" fmla="*/ 3460556 h 3460556"/>
              <a:gd name="connsiteX5" fmla="*/ 0 w 6921015"/>
              <a:gd name="connsiteY5" fmla="*/ 3460556 h 3460556"/>
              <a:gd name="connsiteX6" fmla="*/ 1731107 w 6921015"/>
              <a:gd name="connsiteY6" fmla="*/ 463148 h 3460556"/>
              <a:gd name="connsiteX7" fmla="*/ 3461992 w 6921015"/>
              <a:gd name="connsiteY7" fmla="*/ 1 h 346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1015" h="3460556">
                <a:moveTo>
                  <a:pt x="3461992" y="1"/>
                </a:moveTo>
                <a:cubicBezTo>
                  <a:pt x="4059611" y="249"/>
                  <a:pt x="4657165" y="155120"/>
                  <a:pt x="5192492" y="464586"/>
                </a:cubicBezTo>
                <a:cubicBezTo>
                  <a:pt x="6196229" y="1044836"/>
                  <a:pt x="6838154" y="2085896"/>
                  <a:pt x="6913627" y="3232754"/>
                </a:cubicBezTo>
                <a:lnTo>
                  <a:pt x="6921015" y="3460556"/>
                </a:lnTo>
                <a:lnTo>
                  <a:pt x="3460555" y="3460556"/>
                </a:lnTo>
                <a:lnTo>
                  <a:pt x="0" y="3460556"/>
                </a:lnTo>
                <a:cubicBezTo>
                  <a:pt x="0" y="2223876"/>
                  <a:pt x="659940" y="1081192"/>
                  <a:pt x="1731107" y="463148"/>
                </a:cubicBezTo>
                <a:cubicBezTo>
                  <a:pt x="2266691" y="154127"/>
                  <a:pt x="2864374" y="-247"/>
                  <a:pt x="3461992" y="1"/>
                </a:cubicBezTo>
                <a:close/>
              </a:path>
            </a:pathLst>
          </a:custGeom>
          <a:ln w="69850">
            <a:noFill/>
          </a:ln>
        </p:spPr>
      </p:pic>
      <p:sp>
        <p:nvSpPr>
          <p:cNvPr id="14" name="椭圆 13"/>
          <p:cNvSpPr/>
          <p:nvPr/>
        </p:nvSpPr>
        <p:spPr>
          <a:xfrm>
            <a:off x="1355498" y="2266730"/>
            <a:ext cx="2292260" cy="215191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07504" y="519263"/>
            <a:ext cx="2823921" cy="260836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8588058" y="4790278"/>
            <a:ext cx="555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3/20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14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0611" y="123478"/>
            <a:ext cx="53285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二、海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信电器招聘简章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775310"/>
              </p:ext>
            </p:extLst>
          </p:nvPr>
        </p:nvGraphicFramePr>
        <p:xfrm>
          <a:off x="251520" y="489669"/>
          <a:ext cx="8740775" cy="464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工作表" r:id="rId3" imgW="8740038" imgH="4640482" progId="Excel.Sheet.12">
                  <p:embed/>
                </p:oleObj>
              </mc:Choice>
              <mc:Fallback>
                <p:oleObj name="工作表" r:id="rId3" imgW="8740038" imgH="46404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489669"/>
                        <a:ext cx="8740775" cy="464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741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8810" y="123478"/>
            <a:ext cx="4391182" cy="400138"/>
            <a:chOff x="2754182" y="3047501"/>
            <a:chExt cx="4014676" cy="400138"/>
          </a:xfrm>
          <a:solidFill>
            <a:srgbClr val="00B0F0"/>
          </a:solidFill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2754182" y="3047501"/>
              <a:ext cx="4014676" cy="353665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69056" tIns="34529" rIns="69056" bIns="34529" anchor="ctr"/>
            <a:lstStyle/>
            <a:p>
              <a:pPr algn="ctr">
                <a:defRPr/>
              </a:pPr>
              <a:r>
                <a:rPr kumimoji="1" lang="zh-CN" altLang="en-US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一线重点</a:t>
              </a:r>
              <a:r>
                <a:rPr kumimoji="1" lang="zh-CN" altLang="en-US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岗位简介</a:t>
              </a:r>
              <a:endParaRPr kumimoji="1" lang="en-US" altLang="ko-KR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54852" y="3047529"/>
              <a:ext cx="59250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392126"/>
              </p:ext>
            </p:extLst>
          </p:nvPr>
        </p:nvGraphicFramePr>
        <p:xfrm>
          <a:off x="467544" y="1131590"/>
          <a:ext cx="8064895" cy="3161806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1193403"/>
                <a:gridCol w="4103634"/>
                <a:gridCol w="2047778"/>
                <a:gridCol w="720080"/>
              </a:tblGrid>
              <a:tr h="50119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岗位名称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>
                    <a:solidFill>
                      <a:srgbClr val="00A9A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主要职责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>
                    <a:solidFill>
                      <a:srgbClr val="00A9A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专业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>
                    <a:solidFill>
                      <a:srgbClr val="00A9A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学历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>
                    <a:solidFill>
                      <a:srgbClr val="00A9A6">
                        <a:alpha val="80000"/>
                      </a:srgbClr>
                    </a:solidFill>
                  </a:tcPr>
                </a:tc>
              </a:tr>
              <a:tr h="745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电视修理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对线体出现故障机进行分析查找故障原因、维修更换元器件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 smtClean="0">
                          <a:effectLst/>
                        </a:rPr>
                        <a:t>应用电子类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大专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质检员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对所负责产品的最终出厂质量负责、保证现场</a:t>
                      </a:r>
                      <a:r>
                        <a:rPr lang="en-US" altLang="zh-CN" sz="1600" u="none" strike="noStrike" dirty="0">
                          <a:effectLst/>
                        </a:rPr>
                        <a:t>5S</a:t>
                      </a:r>
                      <a:r>
                        <a:rPr lang="zh-CN" altLang="en-US" sz="1600" u="none" strike="noStrike" dirty="0">
                          <a:effectLst/>
                        </a:rPr>
                        <a:t>及仪器仪表的正常工作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 smtClean="0">
                          <a:effectLst/>
                        </a:rPr>
                        <a:t>机械类、电子类、电气类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大专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</a:tr>
              <a:tr h="6251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物资保管员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接料、发料、保管、盘物料清退等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 smtClean="0">
                          <a:effectLst/>
                        </a:rPr>
                        <a:t>机械类、电子类、电气类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大专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</a:tr>
              <a:tr h="641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设备维修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负责设备的日常维修、大修和技改安排等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 smtClean="0">
                          <a:effectLst/>
                        </a:rPr>
                        <a:t>机械类、电气类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大专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88058" y="4790278"/>
            <a:ext cx="555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8/20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35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65986" y="763354"/>
            <a:ext cx="1368152" cy="576064"/>
          </a:xfrm>
          <a:prstGeom prst="roundRect">
            <a:avLst/>
          </a:prstGeom>
          <a:solidFill>
            <a:srgbClr val="16A9A6"/>
          </a:solidFill>
          <a:ln>
            <a:solidFill>
              <a:srgbClr val="16A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招聘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57400" y="2424561"/>
            <a:ext cx="1368152" cy="576065"/>
          </a:xfrm>
          <a:prstGeom prst="roundRect">
            <a:avLst/>
          </a:prstGeom>
          <a:solidFill>
            <a:srgbClr val="16A9A6"/>
          </a:solidFill>
          <a:ln>
            <a:solidFill>
              <a:srgbClr val="16A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一线认识实习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349249" y="2424562"/>
            <a:ext cx="1368152" cy="576064"/>
          </a:xfrm>
          <a:prstGeom prst="roundRect">
            <a:avLst/>
          </a:prstGeom>
          <a:solidFill>
            <a:srgbClr val="16A9A6"/>
          </a:solidFill>
          <a:ln>
            <a:solidFill>
              <a:srgbClr val="16A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遴选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57400" y="1634986"/>
            <a:ext cx="1368152" cy="576064"/>
          </a:xfrm>
          <a:prstGeom prst="roundRect">
            <a:avLst/>
          </a:prstGeom>
          <a:solidFill>
            <a:srgbClr val="16A9A6"/>
          </a:solidFill>
          <a:ln>
            <a:solidFill>
              <a:srgbClr val="16A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入职培训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429403" y="1421474"/>
            <a:ext cx="1368152" cy="576064"/>
          </a:xfrm>
          <a:prstGeom prst="roundRect">
            <a:avLst/>
          </a:prstGeom>
          <a:solidFill>
            <a:srgbClr val="16A9A6"/>
          </a:solidFill>
          <a:ln>
            <a:solidFill>
              <a:srgbClr val="16A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重点岗位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420072" y="3500473"/>
            <a:ext cx="1368152" cy="576064"/>
          </a:xfrm>
          <a:prstGeom prst="roundRect">
            <a:avLst/>
          </a:prstGeom>
          <a:solidFill>
            <a:srgbClr val="16A9A6"/>
          </a:solidFill>
          <a:ln>
            <a:solidFill>
              <a:srgbClr val="16A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普工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456073" y="2136530"/>
            <a:ext cx="1368152" cy="576064"/>
          </a:xfrm>
          <a:prstGeom prst="roundRect">
            <a:avLst/>
          </a:prstGeom>
          <a:solidFill>
            <a:srgbClr val="16A9A6"/>
          </a:solidFill>
          <a:ln>
            <a:solidFill>
              <a:srgbClr val="16A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技能晋升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456073" y="777907"/>
            <a:ext cx="1368152" cy="576064"/>
          </a:xfrm>
          <a:prstGeom prst="roundRect">
            <a:avLst/>
          </a:prstGeom>
          <a:solidFill>
            <a:srgbClr val="16A9A6"/>
          </a:solidFill>
          <a:ln>
            <a:solidFill>
              <a:srgbClr val="16A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岗位晋升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箭头连接符 14"/>
          <p:cNvCxnSpPr>
            <a:stCxn id="4" idx="2"/>
            <a:endCxn id="7" idx="0"/>
          </p:cNvCxnSpPr>
          <p:nvPr/>
        </p:nvCxnSpPr>
        <p:spPr>
          <a:xfrm flipH="1">
            <a:off x="1241476" y="1339418"/>
            <a:ext cx="8586" cy="295568"/>
          </a:xfrm>
          <a:prstGeom prst="straightConnector1">
            <a:avLst/>
          </a:prstGeom>
          <a:ln>
            <a:solidFill>
              <a:srgbClr val="16A9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7" idx="2"/>
            <a:endCxn id="5" idx="0"/>
          </p:cNvCxnSpPr>
          <p:nvPr/>
        </p:nvCxnSpPr>
        <p:spPr>
          <a:xfrm>
            <a:off x="1241476" y="2211050"/>
            <a:ext cx="0" cy="213511"/>
          </a:xfrm>
          <a:prstGeom prst="straightConnector1">
            <a:avLst/>
          </a:prstGeom>
          <a:ln>
            <a:solidFill>
              <a:srgbClr val="16A9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5" idx="3"/>
            <a:endCxn id="6" idx="1"/>
          </p:cNvCxnSpPr>
          <p:nvPr/>
        </p:nvCxnSpPr>
        <p:spPr>
          <a:xfrm>
            <a:off x="1925552" y="2712594"/>
            <a:ext cx="423697" cy="0"/>
          </a:xfrm>
          <a:prstGeom prst="straightConnector1">
            <a:avLst/>
          </a:prstGeom>
          <a:ln>
            <a:solidFill>
              <a:srgbClr val="16A9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stCxn id="6" idx="3"/>
            <a:endCxn id="8" idx="1"/>
          </p:cNvCxnSpPr>
          <p:nvPr/>
        </p:nvCxnSpPr>
        <p:spPr>
          <a:xfrm flipV="1">
            <a:off x="3717401" y="1709506"/>
            <a:ext cx="712002" cy="1003088"/>
          </a:xfrm>
          <a:prstGeom prst="bentConnector3">
            <a:avLst/>
          </a:prstGeom>
          <a:ln>
            <a:solidFill>
              <a:srgbClr val="16A9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6" idx="3"/>
            <a:endCxn id="9" idx="1"/>
          </p:cNvCxnSpPr>
          <p:nvPr/>
        </p:nvCxnSpPr>
        <p:spPr>
          <a:xfrm>
            <a:off x="3717401" y="2712594"/>
            <a:ext cx="702671" cy="1075911"/>
          </a:xfrm>
          <a:prstGeom prst="bentConnector3">
            <a:avLst/>
          </a:prstGeom>
          <a:ln>
            <a:solidFill>
              <a:srgbClr val="16A9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>
            <a:stCxn id="8" idx="3"/>
            <a:endCxn id="11" idx="1"/>
          </p:cNvCxnSpPr>
          <p:nvPr/>
        </p:nvCxnSpPr>
        <p:spPr>
          <a:xfrm flipV="1">
            <a:off x="5797555" y="1065939"/>
            <a:ext cx="658518" cy="643567"/>
          </a:xfrm>
          <a:prstGeom prst="bentConnector3">
            <a:avLst/>
          </a:prstGeom>
          <a:ln>
            <a:solidFill>
              <a:srgbClr val="16A9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stCxn id="8" idx="3"/>
            <a:endCxn id="10" idx="1"/>
          </p:cNvCxnSpPr>
          <p:nvPr/>
        </p:nvCxnSpPr>
        <p:spPr>
          <a:xfrm>
            <a:off x="5797555" y="1709506"/>
            <a:ext cx="658518" cy="715056"/>
          </a:xfrm>
          <a:prstGeom prst="bentConnector3">
            <a:avLst/>
          </a:prstGeom>
          <a:ln>
            <a:solidFill>
              <a:srgbClr val="16A9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圆角矩形 63"/>
          <p:cNvSpPr/>
          <p:nvPr/>
        </p:nvSpPr>
        <p:spPr>
          <a:xfrm>
            <a:off x="6496202" y="3510260"/>
            <a:ext cx="1368152" cy="576064"/>
          </a:xfrm>
          <a:prstGeom prst="roundRect">
            <a:avLst/>
          </a:prstGeom>
          <a:solidFill>
            <a:srgbClr val="16A9A6"/>
          </a:solidFill>
          <a:ln>
            <a:solidFill>
              <a:srgbClr val="16A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多能工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8" name="直接箭头连接符 67"/>
          <p:cNvCxnSpPr>
            <a:stCxn id="9" idx="3"/>
            <a:endCxn id="64" idx="1"/>
          </p:cNvCxnSpPr>
          <p:nvPr/>
        </p:nvCxnSpPr>
        <p:spPr>
          <a:xfrm>
            <a:off x="5788224" y="3788505"/>
            <a:ext cx="707978" cy="9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>
            <a:stCxn id="64" idx="0"/>
            <a:endCxn id="64" idx="0"/>
          </p:cNvCxnSpPr>
          <p:nvPr/>
        </p:nvCxnSpPr>
        <p:spPr>
          <a:xfrm>
            <a:off x="7180278" y="351026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肘形连接符 123"/>
          <p:cNvCxnSpPr>
            <a:stCxn id="64" idx="2"/>
            <a:endCxn id="6" idx="2"/>
          </p:cNvCxnSpPr>
          <p:nvPr/>
        </p:nvCxnSpPr>
        <p:spPr>
          <a:xfrm rot="5400000" flipH="1">
            <a:off x="4563953" y="1469999"/>
            <a:ext cx="1085698" cy="4146953"/>
          </a:xfrm>
          <a:prstGeom prst="bentConnector3">
            <a:avLst>
              <a:gd name="adj1" fmla="val -2105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肘形连接符 129"/>
          <p:cNvCxnSpPr>
            <a:stCxn id="9" idx="2"/>
            <a:endCxn id="6" idx="2"/>
          </p:cNvCxnSpPr>
          <p:nvPr/>
        </p:nvCxnSpPr>
        <p:spPr>
          <a:xfrm rot="5400000" flipH="1">
            <a:off x="3530781" y="2503171"/>
            <a:ext cx="1075911" cy="2070823"/>
          </a:xfrm>
          <a:prstGeom prst="bentConnector3">
            <a:avLst>
              <a:gd name="adj1" fmla="val -212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组合 130"/>
          <p:cNvGrpSpPr/>
          <p:nvPr/>
        </p:nvGrpSpPr>
        <p:grpSpPr>
          <a:xfrm>
            <a:off x="121024" y="51470"/>
            <a:ext cx="4014675" cy="400110"/>
            <a:chOff x="3910028" y="4337270"/>
            <a:chExt cx="4014675" cy="400110"/>
          </a:xfrm>
        </p:grpSpPr>
        <p:sp>
          <p:nvSpPr>
            <p:cNvPr id="132" name="AutoShape 3"/>
            <p:cNvSpPr>
              <a:spLocks noChangeArrowheads="1"/>
            </p:cNvSpPr>
            <p:nvPr/>
          </p:nvSpPr>
          <p:spPr bwMode="gray">
            <a:xfrm>
              <a:off x="3910028" y="4344508"/>
              <a:ext cx="4014675" cy="3536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A3F25F"/>
                </a:gs>
                <a:gs pos="100000">
                  <a:srgbClr val="92D955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69056" tIns="34529" rIns="69056" bIns="34529" anchor="ctr"/>
            <a:lstStyle/>
            <a:p>
              <a:pPr algn="ctr"/>
              <a:r>
                <a:rPr kumimoji="1" lang="zh-CN" altLang="en-US" sz="20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晋升渠道</a:t>
              </a:r>
              <a:endParaRPr kumimoji="1" lang="en-US" altLang="ko-KR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910028" y="4337270"/>
              <a:ext cx="850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8460432" y="4888836"/>
            <a:ext cx="683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14/20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795213" y="1799994"/>
            <a:ext cx="21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00A9A6"/>
                </a:solidFill>
              </a:rPr>
              <a:t>遴选通过</a:t>
            </a:r>
            <a:endParaRPr lang="zh-CN" altLang="en-US" sz="1200" dirty="0">
              <a:solidFill>
                <a:srgbClr val="00A9A6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795213" y="2797225"/>
            <a:ext cx="211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00A9A6"/>
                </a:solidFill>
              </a:rPr>
              <a:t>遴选未通过</a:t>
            </a:r>
            <a:endParaRPr lang="zh-CN" altLang="en-US" sz="1200" dirty="0">
              <a:solidFill>
                <a:srgbClr val="00A9A6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717435" y="434070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00A9A6"/>
                </a:solidFill>
              </a:rPr>
              <a:t>再遴选</a:t>
            </a:r>
            <a:endParaRPr lang="zh-CN" altLang="en-US" sz="1200" dirty="0">
              <a:solidFill>
                <a:srgbClr val="00A9A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3" y="3305056"/>
            <a:ext cx="1468818" cy="13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5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6：9 内页底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96" y="-17970"/>
            <a:ext cx="9144000" cy="5143500"/>
          </a:xfrm>
          <a:prstGeom prst="rect">
            <a:avLst/>
          </a:prstGeom>
        </p:spPr>
      </p:pic>
      <p:sp>
        <p:nvSpPr>
          <p:cNvPr id="62" name="文本框 20"/>
          <p:cNvSpPr txBox="1"/>
          <p:nvPr/>
        </p:nvSpPr>
        <p:spPr>
          <a:xfrm>
            <a:off x="155964" y="4785077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solidFill>
                  <a:srgbClr val="009EA1"/>
                </a:solidFill>
                <a:latin typeface="方正正大黑简体" pitchFamily="2" charset="-122"/>
                <a:ea typeface="方正正大黑简体" pitchFamily="2" charset="-122"/>
              </a:rPr>
              <a:t>青岛海信电器股份有限公司</a:t>
            </a:r>
            <a:endParaRPr kumimoji="1" lang="zh-CN" altLang="en-US" sz="1200" dirty="0">
              <a:solidFill>
                <a:srgbClr val="009EA1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grpSp>
        <p:nvGrpSpPr>
          <p:cNvPr id="7" name="组合 4"/>
          <p:cNvGrpSpPr>
            <a:grpSpLocks/>
          </p:cNvGrpSpPr>
          <p:nvPr/>
        </p:nvGrpSpPr>
        <p:grpSpPr bwMode="auto">
          <a:xfrm>
            <a:off x="2054814" y="994566"/>
            <a:ext cx="2402416" cy="2753208"/>
            <a:chOff x="4153335" y="-74877"/>
            <a:chExt cx="5000548" cy="4990671"/>
          </a:xfrm>
        </p:grpSpPr>
        <p:sp>
          <p:nvSpPr>
            <p:cNvPr id="8" name="任意多边形 4"/>
            <p:cNvSpPr>
              <a:spLocks/>
            </p:cNvSpPr>
            <p:nvPr/>
          </p:nvSpPr>
          <p:spPr bwMode="gray">
            <a:xfrm>
              <a:off x="7992565" y="1556386"/>
              <a:ext cx="420214" cy="848362"/>
            </a:xfrm>
            <a:custGeom>
              <a:avLst/>
              <a:gdLst>
                <a:gd name="T0" fmla="*/ 2650 w 308"/>
                <a:gd name="T1" fmla="*/ 1926 h 444"/>
                <a:gd name="T2" fmla="*/ 0 w 308"/>
                <a:gd name="T3" fmla="*/ 7115 h 444"/>
                <a:gd name="T4" fmla="*/ 0 w 308"/>
                <a:gd name="T5" fmla="*/ 4584 h 444"/>
                <a:gd name="T6" fmla="*/ 2650 w 308"/>
                <a:gd name="T7" fmla="*/ 0 h 444"/>
                <a:gd name="T8" fmla="*/ 2650 w 308"/>
                <a:gd name="T9" fmla="*/ 1926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任意多边形 5"/>
            <p:cNvSpPr>
              <a:spLocks/>
            </p:cNvSpPr>
            <p:nvPr/>
          </p:nvSpPr>
          <p:spPr bwMode="gray">
            <a:xfrm>
              <a:off x="5971716" y="1556386"/>
              <a:ext cx="2448703" cy="542010"/>
            </a:xfrm>
            <a:custGeom>
              <a:avLst/>
              <a:gdLst>
                <a:gd name="T0" fmla="*/ 12792 w 1786"/>
                <a:gd name="T1" fmla="*/ 4554 h 284"/>
                <a:gd name="T2" fmla="*/ 0 w 1786"/>
                <a:gd name="T3" fmla="*/ 4554 h 284"/>
                <a:gd name="T4" fmla="*/ 3860 w 1786"/>
                <a:gd name="T5" fmla="*/ 0 h 284"/>
                <a:gd name="T6" fmla="*/ 15454 w 1786"/>
                <a:gd name="T7" fmla="*/ 0 h 284"/>
                <a:gd name="T8" fmla="*/ 12792 w 1786"/>
                <a:gd name="T9" fmla="*/ 455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高级技工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任意多边形 6"/>
            <p:cNvSpPr>
              <a:spLocks/>
            </p:cNvSpPr>
            <p:nvPr/>
          </p:nvSpPr>
          <p:spPr bwMode="gray">
            <a:xfrm>
              <a:off x="7567454" y="2398487"/>
              <a:ext cx="421744" cy="843514"/>
            </a:xfrm>
            <a:custGeom>
              <a:avLst/>
              <a:gdLst>
                <a:gd name="T0" fmla="*/ 2147483647 w 308"/>
                <a:gd name="T1" fmla="*/ 2147483647 h 442"/>
                <a:gd name="T2" fmla="*/ 0 w 308"/>
                <a:gd name="T3" fmla="*/ 2147483647 h 442"/>
                <a:gd name="T4" fmla="*/ 0 w 308"/>
                <a:gd name="T5" fmla="*/ 2147483647 h 442"/>
                <a:gd name="T6" fmla="*/ 2147483647 w 308"/>
                <a:gd name="T7" fmla="*/ 0 h 442"/>
                <a:gd name="T8" fmla="*/ 2147483647 w 308"/>
                <a:gd name="T9" fmla="*/ 2147483647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任意多边形 7"/>
            <p:cNvSpPr>
              <a:spLocks/>
            </p:cNvSpPr>
            <p:nvPr/>
          </p:nvSpPr>
          <p:spPr bwMode="gray">
            <a:xfrm>
              <a:off x="5363100" y="2398487"/>
              <a:ext cx="2630880" cy="541485"/>
            </a:xfrm>
            <a:custGeom>
              <a:avLst/>
              <a:gdLst>
                <a:gd name="T0" fmla="*/ 2147483647 w 1920"/>
                <a:gd name="T1" fmla="*/ 2147483647 h 284"/>
                <a:gd name="T2" fmla="*/ 0 w 1920"/>
                <a:gd name="T3" fmla="*/ 2147483647 h 284"/>
                <a:gd name="T4" fmla="*/ 2147483647 w 1920"/>
                <a:gd name="T5" fmla="*/ 0 h 284"/>
                <a:gd name="T6" fmla="*/ 2147483647 w 1920"/>
                <a:gd name="T7" fmla="*/ 0 h 284"/>
                <a:gd name="T8" fmla="*/ 2147483647 w 1920"/>
                <a:gd name="T9" fmla="*/ 214748364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中级技工</a:t>
              </a:r>
            </a:p>
          </p:txBody>
        </p:sp>
        <p:sp>
          <p:nvSpPr>
            <p:cNvPr id="12" name="任意多边形 8"/>
            <p:cNvSpPr>
              <a:spLocks/>
            </p:cNvSpPr>
            <p:nvPr/>
          </p:nvSpPr>
          <p:spPr bwMode="gray">
            <a:xfrm>
              <a:off x="7141884" y="3232374"/>
              <a:ext cx="419831" cy="847125"/>
            </a:xfrm>
            <a:custGeom>
              <a:avLst/>
              <a:gdLst>
                <a:gd name="T0" fmla="*/ 2147483647 w 306"/>
                <a:gd name="T1" fmla="*/ 2147483647 h 444"/>
                <a:gd name="T2" fmla="*/ 0 w 306"/>
                <a:gd name="T3" fmla="*/ 2147483647 h 444"/>
                <a:gd name="T4" fmla="*/ 0 w 306"/>
                <a:gd name="T5" fmla="*/ 2147483647 h 444"/>
                <a:gd name="T6" fmla="*/ 2147483647 w 306"/>
                <a:gd name="T7" fmla="*/ 0 h 444"/>
                <a:gd name="T8" fmla="*/ 2147483647 w 306"/>
                <a:gd name="T9" fmla="*/ 2147483647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任意多边形 9"/>
            <p:cNvSpPr>
              <a:spLocks/>
            </p:cNvSpPr>
            <p:nvPr/>
          </p:nvSpPr>
          <p:spPr bwMode="gray">
            <a:xfrm>
              <a:off x="6719184" y="4067466"/>
              <a:ext cx="422701" cy="848328"/>
            </a:xfrm>
            <a:custGeom>
              <a:avLst/>
              <a:gdLst>
                <a:gd name="T0" fmla="*/ 2147483647 w 308"/>
                <a:gd name="T1" fmla="*/ 2147483647 h 444"/>
                <a:gd name="T2" fmla="*/ 0 w 308"/>
                <a:gd name="T3" fmla="*/ 2147483647 h 444"/>
                <a:gd name="T4" fmla="*/ 0 w 308"/>
                <a:gd name="T5" fmla="*/ 2147483647 h 444"/>
                <a:gd name="T6" fmla="*/ 2147483647 w 308"/>
                <a:gd name="T7" fmla="*/ 0 h 444"/>
                <a:gd name="T8" fmla="*/ 2147483647 w 308"/>
                <a:gd name="T9" fmla="*/ 2147483647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任意多边形 10"/>
            <p:cNvSpPr>
              <a:spLocks/>
            </p:cNvSpPr>
            <p:nvPr/>
          </p:nvSpPr>
          <p:spPr bwMode="gray">
            <a:xfrm>
              <a:off x="4154291" y="4072279"/>
              <a:ext cx="2987592" cy="541485"/>
            </a:xfrm>
            <a:custGeom>
              <a:avLst/>
              <a:gdLst>
                <a:gd name="T0" fmla="*/ 2147483647 w 2180"/>
                <a:gd name="T1" fmla="*/ 2147483647 h 284"/>
                <a:gd name="T2" fmla="*/ 0 w 2180"/>
                <a:gd name="T3" fmla="*/ 2147483647 h 284"/>
                <a:gd name="T4" fmla="*/ 2147483647 w 2180"/>
                <a:gd name="T5" fmla="*/ 0 h 284"/>
                <a:gd name="T6" fmla="*/ 2147483647 w 2180"/>
                <a:gd name="T7" fmla="*/ 0 h 284"/>
                <a:gd name="T8" fmla="*/ 2147483647 w 2180"/>
                <a:gd name="T9" fmla="*/ 214748364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学徒工</a:t>
              </a:r>
            </a:p>
          </p:txBody>
        </p:sp>
        <p:sp>
          <p:nvSpPr>
            <p:cNvPr id="16" name="矩形 21"/>
            <p:cNvSpPr>
              <a:spLocks noChangeArrowheads="1"/>
            </p:cNvSpPr>
            <p:nvPr/>
          </p:nvSpPr>
          <p:spPr bwMode="gray">
            <a:xfrm>
              <a:off x="5975537" y="2098395"/>
              <a:ext cx="2024668" cy="30373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defRPr/>
              </a:pP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矩形 22"/>
            <p:cNvSpPr>
              <a:spLocks noChangeArrowheads="1"/>
            </p:cNvSpPr>
            <p:nvPr/>
          </p:nvSpPr>
          <p:spPr bwMode="gray">
            <a:xfrm>
              <a:off x="5364056" y="2939972"/>
              <a:ext cx="2208179" cy="298418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任意多边形 23"/>
            <p:cNvSpPr>
              <a:spLocks/>
            </p:cNvSpPr>
            <p:nvPr/>
          </p:nvSpPr>
          <p:spPr bwMode="gray">
            <a:xfrm>
              <a:off x="4759652" y="3232374"/>
              <a:ext cx="2806846" cy="546299"/>
            </a:xfrm>
            <a:custGeom>
              <a:avLst/>
              <a:gdLst>
                <a:gd name="T0" fmla="*/ 2147483647 w 2048"/>
                <a:gd name="T1" fmla="*/ 2147483647 h 286"/>
                <a:gd name="T2" fmla="*/ 0 w 2048"/>
                <a:gd name="T3" fmla="*/ 2147483647 h 286"/>
                <a:gd name="T4" fmla="*/ 2147483647 w 2048"/>
                <a:gd name="T5" fmla="*/ 0 h 286"/>
                <a:gd name="T6" fmla="*/ 2147483647 w 2048"/>
                <a:gd name="T7" fmla="*/ 0 h 286"/>
                <a:gd name="T8" fmla="*/ 2147483647 w 2048"/>
                <a:gd name="T9" fmla="*/ 2147483647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初级技工 </a:t>
              </a:r>
            </a:p>
          </p:txBody>
        </p:sp>
        <p:sp>
          <p:nvSpPr>
            <p:cNvPr id="19" name="矩形 24"/>
            <p:cNvSpPr>
              <a:spLocks noChangeArrowheads="1"/>
            </p:cNvSpPr>
            <p:nvPr/>
          </p:nvSpPr>
          <p:spPr bwMode="gray">
            <a:xfrm>
              <a:off x="4761564" y="3777470"/>
              <a:ext cx="2389883" cy="298418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矩形 25"/>
            <p:cNvSpPr>
              <a:spLocks noChangeArrowheads="1"/>
            </p:cNvSpPr>
            <p:nvPr/>
          </p:nvSpPr>
          <p:spPr bwMode="gray">
            <a:xfrm>
              <a:off x="4153335" y="4614968"/>
              <a:ext cx="2571587" cy="298418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任意多边形 5"/>
            <p:cNvSpPr>
              <a:spLocks/>
            </p:cNvSpPr>
            <p:nvPr/>
          </p:nvSpPr>
          <p:spPr bwMode="gray">
            <a:xfrm>
              <a:off x="6599135" y="740972"/>
              <a:ext cx="2198419" cy="530763"/>
            </a:xfrm>
            <a:custGeom>
              <a:avLst/>
              <a:gdLst>
                <a:gd name="T0" fmla="*/ 2147483647 w 1786"/>
                <a:gd name="T1" fmla="*/ 2147483647 h 284"/>
                <a:gd name="T2" fmla="*/ 0 w 1786"/>
                <a:gd name="T3" fmla="*/ 2147483647 h 284"/>
                <a:gd name="T4" fmla="*/ 2147483647 w 1786"/>
                <a:gd name="T5" fmla="*/ 0 h 284"/>
                <a:gd name="T6" fmla="*/ 2147483647 w 1786"/>
                <a:gd name="T7" fmla="*/ 0 h 284"/>
                <a:gd name="T8" fmla="*/ 2147483647 w 1786"/>
                <a:gd name="T9" fmla="*/ 214748364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技师</a:t>
              </a: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gray">
            <a:xfrm>
              <a:off x="6583387" y="1261452"/>
              <a:ext cx="1820417" cy="2977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任意多边形 4"/>
            <p:cNvSpPr>
              <a:spLocks/>
            </p:cNvSpPr>
            <p:nvPr/>
          </p:nvSpPr>
          <p:spPr bwMode="gray">
            <a:xfrm>
              <a:off x="8403572" y="731388"/>
              <a:ext cx="378860" cy="829685"/>
            </a:xfrm>
            <a:custGeom>
              <a:avLst/>
              <a:gdLst>
                <a:gd name="T0" fmla="*/ 2147483647 w 308"/>
                <a:gd name="T1" fmla="*/ 2147483647 h 444"/>
                <a:gd name="T2" fmla="*/ 0 w 308"/>
                <a:gd name="T3" fmla="*/ 2147483647 h 444"/>
                <a:gd name="T4" fmla="*/ 0 w 308"/>
                <a:gd name="T5" fmla="*/ 2147483647 h 444"/>
                <a:gd name="T6" fmla="*/ 2147483647 w 308"/>
                <a:gd name="T7" fmla="*/ 0 h 444"/>
                <a:gd name="T8" fmla="*/ 2147483647 w 308"/>
                <a:gd name="T9" fmla="*/ 2147483647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任意多边形 5"/>
            <p:cNvSpPr>
              <a:spLocks/>
            </p:cNvSpPr>
            <p:nvPr/>
          </p:nvSpPr>
          <p:spPr bwMode="gray">
            <a:xfrm>
              <a:off x="7151447" y="-67828"/>
              <a:ext cx="2002436" cy="530764"/>
            </a:xfrm>
            <a:custGeom>
              <a:avLst/>
              <a:gdLst>
                <a:gd name="T0" fmla="*/ 2147483647 w 1786"/>
                <a:gd name="T1" fmla="*/ 2147483647 h 284"/>
                <a:gd name="T2" fmla="*/ 0 w 1786"/>
                <a:gd name="T3" fmla="*/ 2147483647 h 284"/>
                <a:gd name="T4" fmla="*/ 2147483647 w 1786"/>
                <a:gd name="T5" fmla="*/ 0 h 284"/>
                <a:gd name="T6" fmla="*/ 2147483647 w 1786"/>
                <a:gd name="T7" fmla="*/ 0 h 284"/>
                <a:gd name="T8" fmla="*/ 2147483647 w 1786"/>
                <a:gd name="T9" fmla="*/ 214748364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高级技师</a:t>
              </a:r>
            </a:p>
          </p:txBody>
        </p:sp>
        <p:sp>
          <p:nvSpPr>
            <p:cNvPr id="25" name="矩形 21"/>
            <p:cNvSpPr>
              <a:spLocks noChangeArrowheads="1"/>
            </p:cNvSpPr>
            <p:nvPr/>
          </p:nvSpPr>
          <p:spPr bwMode="gray">
            <a:xfrm>
              <a:off x="7152137" y="451421"/>
              <a:ext cx="1631194" cy="298498"/>
            </a:xfrm>
            <a:prstGeom prst="rect">
              <a:avLst/>
            </a:prstGeom>
            <a:ln>
              <a:noFill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defRPr/>
              </a:pP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任意多边形 4"/>
            <p:cNvSpPr>
              <a:spLocks/>
            </p:cNvSpPr>
            <p:nvPr/>
          </p:nvSpPr>
          <p:spPr bwMode="gray">
            <a:xfrm>
              <a:off x="8775690" y="-74877"/>
              <a:ext cx="351452" cy="830032"/>
            </a:xfrm>
            <a:custGeom>
              <a:avLst/>
              <a:gdLst>
                <a:gd name="T0" fmla="*/ 2650 w 308"/>
                <a:gd name="T1" fmla="*/ 1926 h 444"/>
                <a:gd name="T2" fmla="*/ 0 w 308"/>
                <a:gd name="T3" fmla="*/ 7115 h 444"/>
                <a:gd name="T4" fmla="*/ 0 w 308"/>
                <a:gd name="T5" fmla="*/ 4584 h 444"/>
                <a:gd name="T6" fmla="*/ 2650 w 308"/>
                <a:gd name="T7" fmla="*/ 0 h 444"/>
                <a:gd name="T8" fmla="*/ 2650 w 308"/>
                <a:gd name="T9" fmla="*/ 1926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ln>
              <a:noFill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9" name="流程图: 过程 48"/>
          <p:cNvSpPr/>
          <p:nvPr/>
        </p:nvSpPr>
        <p:spPr>
          <a:xfrm>
            <a:off x="3822111" y="625405"/>
            <a:ext cx="1331134" cy="308424"/>
          </a:xfrm>
          <a:prstGeom prst="flowChart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管理序列</a:t>
            </a: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55286" y="995421"/>
            <a:ext cx="3253116" cy="3488598"/>
            <a:chOff x="2446342" y="974032"/>
            <a:chExt cx="2684934" cy="3449253"/>
          </a:xfrm>
        </p:grpSpPr>
        <p:grpSp>
          <p:nvGrpSpPr>
            <p:cNvPr id="28" name="组合 5"/>
            <p:cNvGrpSpPr>
              <a:grpSpLocks/>
            </p:cNvGrpSpPr>
            <p:nvPr/>
          </p:nvGrpSpPr>
          <p:grpSpPr bwMode="auto">
            <a:xfrm>
              <a:off x="2446342" y="974032"/>
              <a:ext cx="2125658" cy="2425148"/>
              <a:chOff x="9248447" y="-65483"/>
              <a:chExt cx="5165203" cy="4917816"/>
            </a:xfrm>
          </p:grpSpPr>
          <p:sp>
            <p:nvSpPr>
              <p:cNvPr id="29" name="任意多边形 4"/>
              <p:cNvSpPr>
                <a:spLocks/>
              </p:cNvSpPr>
              <p:nvPr/>
            </p:nvSpPr>
            <p:spPr bwMode="gray">
              <a:xfrm flipH="1">
                <a:off x="10021295" y="1576343"/>
                <a:ext cx="434963" cy="850276"/>
              </a:xfrm>
              <a:custGeom>
                <a:avLst/>
                <a:gdLst>
                  <a:gd name="T0" fmla="*/ 2650 w 308"/>
                  <a:gd name="T1" fmla="*/ 1926 h 444"/>
                  <a:gd name="T2" fmla="*/ 0 w 308"/>
                  <a:gd name="T3" fmla="*/ 7115 h 444"/>
                  <a:gd name="T4" fmla="*/ 0 w 308"/>
                  <a:gd name="T5" fmla="*/ 4584 h 444"/>
                  <a:gd name="T6" fmla="*/ 2650 w 308"/>
                  <a:gd name="T7" fmla="*/ 0 h 444"/>
                  <a:gd name="T8" fmla="*/ 2650 w 308"/>
                  <a:gd name="T9" fmla="*/ 1926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444"/>
                  <a:gd name="T17" fmla="*/ 308 w 308"/>
                  <a:gd name="T18" fmla="*/ 444 h 4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444">
                    <a:moveTo>
                      <a:pt x="308" y="120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0" name="任意多边形 5"/>
              <p:cNvSpPr>
                <a:spLocks/>
              </p:cNvSpPr>
              <p:nvPr/>
            </p:nvSpPr>
            <p:spPr bwMode="gray">
              <a:xfrm flipH="1">
                <a:off x="10017413" y="1576343"/>
                <a:ext cx="2528226" cy="543870"/>
              </a:xfrm>
              <a:custGeom>
                <a:avLst/>
                <a:gdLst>
                  <a:gd name="T0" fmla="*/ 12792 w 1786"/>
                  <a:gd name="T1" fmla="*/ 4554 h 284"/>
                  <a:gd name="T2" fmla="*/ 0 w 1786"/>
                  <a:gd name="T3" fmla="*/ 4554 h 284"/>
                  <a:gd name="T4" fmla="*/ 3860 w 1786"/>
                  <a:gd name="T5" fmla="*/ 0 h 284"/>
                  <a:gd name="T6" fmla="*/ 15454 w 1786"/>
                  <a:gd name="T7" fmla="*/ 0 h 284"/>
                  <a:gd name="T8" fmla="*/ 12792 w 1786"/>
                  <a:gd name="T9" fmla="*/ 4554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6"/>
                  <a:gd name="T16" fmla="*/ 0 h 284"/>
                  <a:gd name="T17" fmla="*/ 1786 w 1786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6" h="284">
                    <a:moveTo>
                      <a:pt x="1478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786" y="0"/>
                    </a:lnTo>
                    <a:lnTo>
                      <a:pt x="1478" y="284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sz="1400" dirty="0" smtClean="0">
                    <a:latin typeface="微软雅黑" pitchFamily="34" charset="-122"/>
                    <a:ea typeface="微软雅黑" pitchFamily="34" charset="-122"/>
                  </a:rPr>
                  <a:t>初级线长</a:t>
                </a:r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" name="任意多边形 6"/>
              <p:cNvSpPr>
                <a:spLocks/>
              </p:cNvSpPr>
              <p:nvPr/>
            </p:nvSpPr>
            <p:spPr bwMode="gray">
              <a:xfrm flipH="1">
                <a:off x="10471502" y="2385789"/>
                <a:ext cx="435346" cy="843514"/>
              </a:xfrm>
              <a:custGeom>
                <a:avLst/>
                <a:gdLst>
                  <a:gd name="T0" fmla="*/ 2147483647 w 308"/>
                  <a:gd name="T1" fmla="*/ 2147483647 h 442"/>
                  <a:gd name="T2" fmla="*/ 0 w 308"/>
                  <a:gd name="T3" fmla="*/ 2147483647 h 442"/>
                  <a:gd name="T4" fmla="*/ 0 w 308"/>
                  <a:gd name="T5" fmla="*/ 2147483647 h 442"/>
                  <a:gd name="T6" fmla="*/ 2147483647 w 308"/>
                  <a:gd name="T7" fmla="*/ 0 h 442"/>
                  <a:gd name="T8" fmla="*/ 2147483647 w 308"/>
                  <a:gd name="T9" fmla="*/ 2147483647 h 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442"/>
                  <a:gd name="T17" fmla="*/ 308 w 308"/>
                  <a:gd name="T18" fmla="*/ 442 h 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442">
                    <a:moveTo>
                      <a:pt x="308" y="120"/>
                    </a:moveTo>
                    <a:lnTo>
                      <a:pt x="0" y="442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2" name="任意多边形 7"/>
              <p:cNvSpPr>
                <a:spLocks/>
              </p:cNvSpPr>
              <p:nvPr/>
            </p:nvSpPr>
            <p:spPr bwMode="gray">
              <a:xfrm flipH="1">
                <a:off x="10450158" y="2385789"/>
                <a:ext cx="2715736" cy="541487"/>
              </a:xfrm>
              <a:custGeom>
                <a:avLst/>
                <a:gdLst>
                  <a:gd name="T0" fmla="*/ 2147483647 w 1920"/>
                  <a:gd name="T1" fmla="*/ 2147483647 h 284"/>
                  <a:gd name="T2" fmla="*/ 0 w 1920"/>
                  <a:gd name="T3" fmla="*/ 2147483647 h 284"/>
                  <a:gd name="T4" fmla="*/ 2147483647 w 1920"/>
                  <a:gd name="T5" fmla="*/ 0 h 284"/>
                  <a:gd name="T6" fmla="*/ 2147483647 w 1920"/>
                  <a:gd name="T7" fmla="*/ 0 h 284"/>
                  <a:gd name="T8" fmla="*/ 2147483647 w 1920"/>
                  <a:gd name="T9" fmla="*/ 2147483647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0"/>
                  <a:gd name="T16" fmla="*/ 0 h 284"/>
                  <a:gd name="T17" fmla="*/ 1920 w 192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0" h="284">
                    <a:moveTo>
                      <a:pt x="161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920" y="0"/>
                    </a:lnTo>
                    <a:lnTo>
                      <a:pt x="1612" y="284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dirty="0" smtClean="0">
                    <a:latin typeface="微软雅黑" pitchFamily="34" charset="-122"/>
                    <a:ea typeface="微软雅黑" pitchFamily="34" charset="-122"/>
                  </a:rPr>
                  <a:t>试用期线长</a:t>
                </a:r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3" name="任意多边形 8"/>
              <p:cNvSpPr>
                <a:spLocks/>
              </p:cNvSpPr>
              <p:nvPr/>
            </p:nvSpPr>
            <p:spPr bwMode="gray">
              <a:xfrm flipH="1">
                <a:off x="10894045" y="3199156"/>
                <a:ext cx="433372" cy="847125"/>
              </a:xfrm>
              <a:custGeom>
                <a:avLst/>
                <a:gdLst>
                  <a:gd name="T0" fmla="*/ 2147483647 w 306"/>
                  <a:gd name="T1" fmla="*/ 2147483647 h 444"/>
                  <a:gd name="T2" fmla="*/ 0 w 306"/>
                  <a:gd name="T3" fmla="*/ 2147483647 h 444"/>
                  <a:gd name="T4" fmla="*/ 0 w 306"/>
                  <a:gd name="T5" fmla="*/ 2147483647 h 444"/>
                  <a:gd name="T6" fmla="*/ 2147483647 w 306"/>
                  <a:gd name="T7" fmla="*/ 0 h 444"/>
                  <a:gd name="T8" fmla="*/ 2147483647 w 306"/>
                  <a:gd name="T9" fmla="*/ 2147483647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444"/>
                  <a:gd name="T17" fmla="*/ 306 w 306"/>
                  <a:gd name="T18" fmla="*/ 444 h 4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444">
                    <a:moveTo>
                      <a:pt x="306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6" y="0"/>
                    </a:lnTo>
                    <a:lnTo>
                      <a:pt x="306" y="122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" name="任意多边形 9"/>
              <p:cNvSpPr>
                <a:spLocks/>
              </p:cNvSpPr>
              <p:nvPr/>
            </p:nvSpPr>
            <p:spPr bwMode="gray">
              <a:xfrm flipH="1">
                <a:off x="11328669" y="4004005"/>
                <a:ext cx="436335" cy="848328"/>
              </a:xfrm>
              <a:custGeom>
                <a:avLst/>
                <a:gdLst>
                  <a:gd name="T0" fmla="*/ 2147483647 w 308"/>
                  <a:gd name="T1" fmla="*/ 2147483647 h 444"/>
                  <a:gd name="T2" fmla="*/ 0 w 308"/>
                  <a:gd name="T3" fmla="*/ 2147483647 h 444"/>
                  <a:gd name="T4" fmla="*/ 0 w 308"/>
                  <a:gd name="T5" fmla="*/ 2147483647 h 444"/>
                  <a:gd name="T6" fmla="*/ 2147483647 w 308"/>
                  <a:gd name="T7" fmla="*/ 0 h 444"/>
                  <a:gd name="T8" fmla="*/ 2147483647 w 308"/>
                  <a:gd name="T9" fmla="*/ 2147483647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444"/>
                  <a:gd name="T17" fmla="*/ 308 w 308"/>
                  <a:gd name="T18" fmla="*/ 444 h 4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444">
                    <a:moveTo>
                      <a:pt x="308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2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" name="任意多边形 10"/>
              <p:cNvSpPr>
                <a:spLocks/>
              </p:cNvSpPr>
              <p:nvPr/>
            </p:nvSpPr>
            <p:spPr bwMode="gray">
              <a:xfrm flipH="1">
                <a:off x="11312121" y="4001226"/>
                <a:ext cx="3083955" cy="541486"/>
              </a:xfrm>
              <a:custGeom>
                <a:avLst/>
                <a:gdLst>
                  <a:gd name="T0" fmla="*/ 2147483647 w 2180"/>
                  <a:gd name="T1" fmla="*/ 2147483647 h 284"/>
                  <a:gd name="T2" fmla="*/ 0 w 2180"/>
                  <a:gd name="T3" fmla="*/ 2147483647 h 284"/>
                  <a:gd name="T4" fmla="*/ 2147483647 w 2180"/>
                  <a:gd name="T5" fmla="*/ 0 h 284"/>
                  <a:gd name="T6" fmla="*/ 2147483647 w 2180"/>
                  <a:gd name="T7" fmla="*/ 0 h 284"/>
                  <a:gd name="T8" fmla="*/ 2147483647 w 2180"/>
                  <a:gd name="T9" fmla="*/ 2147483647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0"/>
                  <a:gd name="T16" fmla="*/ 0 h 284"/>
                  <a:gd name="T17" fmla="*/ 2180 w 218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dirty="0" smtClean="0">
                    <a:latin typeface="微软雅黑" pitchFamily="34" charset="-122"/>
                    <a:ea typeface="微软雅黑" pitchFamily="34" charset="-122"/>
                  </a:rPr>
                  <a:t>中级</a:t>
                </a: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班长</a:t>
                </a:r>
              </a:p>
            </p:txBody>
          </p:sp>
          <p:sp>
            <p:nvSpPr>
              <p:cNvPr id="37" name="矩形 21"/>
              <p:cNvSpPr>
                <a:spLocks noChangeArrowheads="1"/>
              </p:cNvSpPr>
              <p:nvPr/>
            </p:nvSpPr>
            <p:spPr bwMode="gray">
              <a:xfrm flipH="1">
                <a:off x="10452378" y="2115106"/>
                <a:ext cx="2093261" cy="306406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" name="矩形 22"/>
              <p:cNvSpPr>
                <a:spLocks noChangeArrowheads="1"/>
              </p:cNvSpPr>
              <p:nvPr/>
            </p:nvSpPr>
            <p:spPr bwMode="gray">
              <a:xfrm flipH="1">
                <a:off x="10899700" y="2923175"/>
                <a:ext cx="2279400" cy="298419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9" name="任意多边形 23"/>
              <p:cNvSpPr>
                <a:spLocks/>
              </p:cNvSpPr>
              <p:nvPr/>
            </p:nvSpPr>
            <p:spPr bwMode="gray">
              <a:xfrm flipH="1">
                <a:off x="10891060" y="3199155"/>
                <a:ext cx="2897379" cy="546299"/>
              </a:xfrm>
              <a:custGeom>
                <a:avLst/>
                <a:gdLst>
                  <a:gd name="T0" fmla="*/ 2147483647 w 2048"/>
                  <a:gd name="T1" fmla="*/ 2147483647 h 286"/>
                  <a:gd name="T2" fmla="*/ 0 w 2048"/>
                  <a:gd name="T3" fmla="*/ 2147483647 h 286"/>
                  <a:gd name="T4" fmla="*/ 2147483647 w 2048"/>
                  <a:gd name="T5" fmla="*/ 0 h 286"/>
                  <a:gd name="T6" fmla="*/ 2147483647 w 2048"/>
                  <a:gd name="T7" fmla="*/ 0 h 286"/>
                  <a:gd name="T8" fmla="*/ 2147483647 w 2048"/>
                  <a:gd name="T9" fmla="*/ 2147483647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8"/>
                  <a:gd name="T16" fmla="*/ 0 h 286"/>
                  <a:gd name="T17" fmla="*/ 2048 w 2048"/>
                  <a:gd name="T18" fmla="*/ 286 h 2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8" h="286">
                    <a:moveTo>
                      <a:pt x="1742" y="286"/>
                    </a:moveTo>
                    <a:lnTo>
                      <a:pt x="0" y="286"/>
                    </a:lnTo>
                    <a:lnTo>
                      <a:pt x="446" y="0"/>
                    </a:lnTo>
                    <a:lnTo>
                      <a:pt x="2048" y="0"/>
                    </a:lnTo>
                    <a:lnTo>
                      <a:pt x="1742" y="286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dirty="0" smtClean="0">
                    <a:latin typeface="微软雅黑" pitchFamily="34" charset="-122"/>
                    <a:ea typeface="微软雅黑" pitchFamily="34" charset="-122"/>
                  </a:rPr>
                  <a:t>高级</a:t>
                </a: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班长 </a:t>
                </a:r>
              </a:p>
            </p:txBody>
          </p:sp>
          <p:sp>
            <p:nvSpPr>
              <p:cNvPr id="40" name="矩形 24"/>
              <p:cNvSpPr>
                <a:spLocks noChangeArrowheads="1"/>
              </p:cNvSpPr>
              <p:nvPr/>
            </p:nvSpPr>
            <p:spPr bwMode="gray">
              <a:xfrm flipH="1">
                <a:off x="11324658" y="3732639"/>
                <a:ext cx="2466966" cy="298419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1" name="矩形 25"/>
              <p:cNvSpPr>
                <a:spLocks noChangeArrowheads="1"/>
              </p:cNvSpPr>
              <p:nvPr/>
            </p:nvSpPr>
            <p:spPr bwMode="gray">
              <a:xfrm flipH="1">
                <a:off x="11759120" y="4542171"/>
                <a:ext cx="2654530" cy="298419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" name="任意多边形 5"/>
              <p:cNvSpPr>
                <a:spLocks/>
              </p:cNvSpPr>
              <p:nvPr/>
            </p:nvSpPr>
            <p:spPr bwMode="gray">
              <a:xfrm flipH="1">
                <a:off x="9628701" y="758587"/>
                <a:ext cx="2269327" cy="530763"/>
              </a:xfrm>
              <a:custGeom>
                <a:avLst/>
                <a:gdLst>
                  <a:gd name="T0" fmla="*/ 2147483647 w 1786"/>
                  <a:gd name="T1" fmla="*/ 2147483647 h 284"/>
                  <a:gd name="T2" fmla="*/ 0 w 1786"/>
                  <a:gd name="T3" fmla="*/ 2147483647 h 284"/>
                  <a:gd name="T4" fmla="*/ 2147483647 w 1786"/>
                  <a:gd name="T5" fmla="*/ 0 h 284"/>
                  <a:gd name="T6" fmla="*/ 2147483647 w 1786"/>
                  <a:gd name="T7" fmla="*/ 0 h 284"/>
                  <a:gd name="T8" fmla="*/ 2147483647 w 1786"/>
                  <a:gd name="T9" fmla="*/ 2147483647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6"/>
                  <a:gd name="T16" fmla="*/ 0 h 284"/>
                  <a:gd name="T17" fmla="*/ 1786 w 1786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6" h="284">
                    <a:moveTo>
                      <a:pt x="1478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786" y="0"/>
                    </a:lnTo>
                    <a:lnTo>
                      <a:pt x="1478" y="284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中级线长</a:t>
                </a:r>
              </a:p>
            </p:txBody>
          </p:sp>
          <p:sp>
            <p:nvSpPr>
              <p:cNvPr id="43" name="矩形 21"/>
              <p:cNvSpPr>
                <a:spLocks noChangeArrowheads="1"/>
              </p:cNvSpPr>
              <p:nvPr/>
            </p:nvSpPr>
            <p:spPr bwMode="gray">
              <a:xfrm flipH="1">
                <a:off x="10016177" y="1282689"/>
                <a:ext cx="1879136" cy="297746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任意多边形 4"/>
              <p:cNvSpPr>
                <a:spLocks/>
              </p:cNvSpPr>
              <p:nvPr/>
            </p:nvSpPr>
            <p:spPr bwMode="gray">
              <a:xfrm flipH="1">
                <a:off x="9628018" y="750749"/>
                <a:ext cx="391080" cy="829686"/>
              </a:xfrm>
              <a:custGeom>
                <a:avLst/>
                <a:gdLst>
                  <a:gd name="T0" fmla="*/ 2147483647 w 308"/>
                  <a:gd name="T1" fmla="*/ 2147483647 h 444"/>
                  <a:gd name="T2" fmla="*/ 0 w 308"/>
                  <a:gd name="T3" fmla="*/ 2147483647 h 444"/>
                  <a:gd name="T4" fmla="*/ 0 w 308"/>
                  <a:gd name="T5" fmla="*/ 2147483647 h 444"/>
                  <a:gd name="T6" fmla="*/ 2147483647 w 308"/>
                  <a:gd name="T7" fmla="*/ 0 h 444"/>
                  <a:gd name="T8" fmla="*/ 2147483647 w 308"/>
                  <a:gd name="T9" fmla="*/ 2147483647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444"/>
                  <a:gd name="T17" fmla="*/ 308 w 308"/>
                  <a:gd name="T18" fmla="*/ 444 h 4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444">
                    <a:moveTo>
                      <a:pt x="308" y="120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5" name="任意多边形 5"/>
              <p:cNvSpPr>
                <a:spLocks/>
              </p:cNvSpPr>
              <p:nvPr/>
            </p:nvSpPr>
            <p:spPr bwMode="gray">
              <a:xfrm flipH="1">
                <a:off x="9248456" y="-65483"/>
                <a:ext cx="2067025" cy="530764"/>
              </a:xfrm>
              <a:custGeom>
                <a:avLst/>
                <a:gdLst>
                  <a:gd name="T0" fmla="*/ 2147483647 w 1786"/>
                  <a:gd name="T1" fmla="*/ 2147483647 h 284"/>
                  <a:gd name="T2" fmla="*/ 0 w 1786"/>
                  <a:gd name="T3" fmla="*/ 2147483647 h 284"/>
                  <a:gd name="T4" fmla="*/ 2147483647 w 1786"/>
                  <a:gd name="T5" fmla="*/ 0 h 284"/>
                  <a:gd name="T6" fmla="*/ 2147483647 w 1786"/>
                  <a:gd name="T7" fmla="*/ 0 h 284"/>
                  <a:gd name="T8" fmla="*/ 2147483647 w 1786"/>
                  <a:gd name="T9" fmla="*/ 2147483647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6"/>
                  <a:gd name="T16" fmla="*/ 0 h 284"/>
                  <a:gd name="T17" fmla="*/ 1786 w 1786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6" h="284">
                    <a:moveTo>
                      <a:pt x="1478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786" y="0"/>
                    </a:lnTo>
                    <a:lnTo>
                      <a:pt x="1478" y="284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高级线长</a:t>
                </a:r>
              </a:p>
            </p:txBody>
          </p:sp>
          <p:sp>
            <p:nvSpPr>
              <p:cNvPr id="46" name="矩形 21"/>
              <p:cNvSpPr>
                <a:spLocks noChangeArrowheads="1"/>
              </p:cNvSpPr>
              <p:nvPr/>
            </p:nvSpPr>
            <p:spPr bwMode="gray">
              <a:xfrm flipH="1">
                <a:off x="9632932" y="465621"/>
                <a:ext cx="1685484" cy="298747"/>
              </a:xfrm>
              <a:prstGeom prst="rect">
                <a:avLst/>
              </a:prstGeom>
              <a:ln>
                <a:noFill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7" name="任意多边形 4"/>
              <p:cNvSpPr>
                <a:spLocks/>
              </p:cNvSpPr>
              <p:nvPr/>
            </p:nvSpPr>
            <p:spPr bwMode="gray">
              <a:xfrm flipH="1">
                <a:off x="9248447" y="-60376"/>
                <a:ext cx="392243" cy="829850"/>
              </a:xfrm>
              <a:custGeom>
                <a:avLst/>
                <a:gdLst>
                  <a:gd name="T0" fmla="*/ 2650 w 308"/>
                  <a:gd name="T1" fmla="*/ 1926 h 444"/>
                  <a:gd name="T2" fmla="*/ 0 w 308"/>
                  <a:gd name="T3" fmla="*/ 7115 h 444"/>
                  <a:gd name="T4" fmla="*/ 0 w 308"/>
                  <a:gd name="T5" fmla="*/ 4584 h 444"/>
                  <a:gd name="T6" fmla="*/ 2650 w 308"/>
                  <a:gd name="T7" fmla="*/ 0 h 444"/>
                  <a:gd name="T8" fmla="*/ 2650 w 308"/>
                  <a:gd name="T9" fmla="*/ 1926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444"/>
                  <a:gd name="T17" fmla="*/ 308 w 308"/>
                  <a:gd name="T18" fmla="*/ 444 h 4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444">
                    <a:moveTo>
                      <a:pt x="308" y="120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ln>
                <a:noFill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67" name="任意多边形 9"/>
            <p:cNvSpPr>
              <a:spLocks/>
            </p:cNvSpPr>
            <p:nvPr/>
          </p:nvSpPr>
          <p:spPr bwMode="gray">
            <a:xfrm flipH="1">
              <a:off x="3489717" y="3391317"/>
              <a:ext cx="190121" cy="527426"/>
            </a:xfrm>
            <a:custGeom>
              <a:avLst/>
              <a:gdLst>
                <a:gd name="T0" fmla="*/ 2147483647 w 308"/>
                <a:gd name="T1" fmla="*/ 2147483647 h 444"/>
                <a:gd name="T2" fmla="*/ 0 w 308"/>
                <a:gd name="T3" fmla="*/ 2147483647 h 444"/>
                <a:gd name="T4" fmla="*/ 0 w 308"/>
                <a:gd name="T5" fmla="*/ 2147483647 h 444"/>
                <a:gd name="T6" fmla="*/ 2147483647 w 308"/>
                <a:gd name="T7" fmla="*/ 0 h 444"/>
                <a:gd name="T8" fmla="*/ 2147483647 w 308"/>
                <a:gd name="T9" fmla="*/ 2147483647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任意多边形 10"/>
            <p:cNvSpPr>
              <a:spLocks/>
            </p:cNvSpPr>
            <p:nvPr/>
          </p:nvSpPr>
          <p:spPr bwMode="gray">
            <a:xfrm flipH="1">
              <a:off x="3499541" y="3400102"/>
              <a:ext cx="1343749" cy="336655"/>
            </a:xfrm>
            <a:custGeom>
              <a:avLst/>
              <a:gdLst>
                <a:gd name="T0" fmla="*/ 2147483647 w 2180"/>
                <a:gd name="T1" fmla="*/ 2147483647 h 284"/>
                <a:gd name="T2" fmla="*/ 0 w 2180"/>
                <a:gd name="T3" fmla="*/ 2147483647 h 284"/>
                <a:gd name="T4" fmla="*/ 2147483647 w 2180"/>
                <a:gd name="T5" fmla="*/ 0 h 284"/>
                <a:gd name="T6" fmla="*/ 2147483647 w 2180"/>
                <a:gd name="T7" fmla="*/ 0 h 284"/>
                <a:gd name="T8" fmla="*/ 2147483647 w 2180"/>
                <a:gd name="T9" fmla="*/ 214748364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初级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班长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矩形 25"/>
            <p:cNvSpPr>
              <a:spLocks noChangeArrowheads="1"/>
            </p:cNvSpPr>
            <p:nvPr/>
          </p:nvSpPr>
          <p:spPr bwMode="gray">
            <a:xfrm flipH="1">
              <a:off x="3681961" y="3736421"/>
              <a:ext cx="1156640" cy="185534"/>
            </a:xfrm>
            <a:prstGeom prst="rect">
              <a:avLst/>
            </a:prstGeom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任意多边形 9"/>
            <p:cNvSpPr>
              <a:spLocks/>
            </p:cNvSpPr>
            <p:nvPr/>
          </p:nvSpPr>
          <p:spPr bwMode="gray">
            <a:xfrm flipH="1">
              <a:off x="3693636" y="3895859"/>
              <a:ext cx="203339" cy="527426"/>
            </a:xfrm>
            <a:custGeom>
              <a:avLst/>
              <a:gdLst>
                <a:gd name="T0" fmla="*/ 2147483647 w 308"/>
                <a:gd name="T1" fmla="*/ 2147483647 h 444"/>
                <a:gd name="T2" fmla="*/ 0 w 308"/>
                <a:gd name="T3" fmla="*/ 2147483647 h 444"/>
                <a:gd name="T4" fmla="*/ 0 w 308"/>
                <a:gd name="T5" fmla="*/ 2147483647 h 444"/>
                <a:gd name="T6" fmla="*/ 2147483647 w 308"/>
                <a:gd name="T7" fmla="*/ 0 h 444"/>
                <a:gd name="T8" fmla="*/ 2147483647 w 308"/>
                <a:gd name="T9" fmla="*/ 2147483647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ln>
              <a:noFill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任意多边形 10"/>
            <p:cNvSpPr>
              <a:spLocks/>
            </p:cNvSpPr>
            <p:nvPr/>
          </p:nvSpPr>
          <p:spPr bwMode="gray">
            <a:xfrm flipH="1">
              <a:off x="3692191" y="3894131"/>
              <a:ext cx="1437167" cy="336655"/>
            </a:xfrm>
            <a:custGeom>
              <a:avLst/>
              <a:gdLst>
                <a:gd name="T0" fmla="*/ 2147483647 w 2180"/>
                <a:gd name="T1" fmla="*/ 2147483647 h 284"/>
                <a:gd name="T2" fmla="*/ 0 w 2180"/>
                <a:gd name="T3" fmla="*/ 2147483647 h 284"/>
                <a:gd name="T4" fmla="*/ 2147483647 w 2180"/>
                <a:gd name="T5" fmla="*/ 0 h 284"/>
                <a:gd name="T6" fmla="*/ 2147483647 w 2180"/>
                <a:gd name="T7" fmla="*/ 0 h 284"/>
                <a:gd name="T8" fmla="*/ 2147483647 w 2180"/>
                <a:gd name="T9" fmla="*/ 214748364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ln>
              <a:noFill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试用期班长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矩形 25"/>
            <p:cNvSpPr>
              <a:spLocks noChangeArrowheads="1"/>
            </p:cNvSpPr>
            <p:nvPr/>
          </p:nvSpPr>
          <p:spPr bwMode="gray">
            <a:xfrm flipH="1">
              <a:off x="3894225" y="4230450"/>
              <a:ext cx="1237051" cy="185534"/>
            </a:xfrm>
            <a:prstGeom prst="rect">
              <a:avLst/>
            </a:prstGeom>
            <a:ln>
              <a:noFill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2367" y="714902"/>
            <a:ext cx="1923913" cy="3903997"/>
            <a:chOff x="426510" y="1603807"/>
            <a:chExt cx="2866788" cy="3781493"/>
          </a:xfrm>
        </p:grpSpPr>
        <p:pic>
          <p:nvPicPr>
            <p:cNvPr id="77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296" y="4380117"/>
              <a:ext cx="2012125" cy="10051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grpSp>
          <p:nvGrpSpPr>
            <p:cNvPr id="78" name="组合 77"/>
            <p:cNvGrpSpPr/>
            <p:nvPr/>
          </p:nvGrpSpPr>
          <p:grpSpPr>
            <a:xfrm>
              <a:off x="426510" y="1603807"/>
              <a:ext cx="2866788" cy="2561415"/>
              <a:chOff x="708932" y="2046318"/>
              <a:chExt cx="2248303" cy="1996240"/>
            </a:xfrm>
          </p:grpSpPr>
          <p:sp>
            <p:nvSpPr>
              <p:cNvPr id="82" name="Freeform 7" descr="© INSCALE GmbH, 21.06.2010"/>
              <p:cNvSpPr>
                <a:spLocks noChangeAspect="1"/>
              </p:cNvSpPr>
              <p:nvPr/>
            </p:nvSpPr>
            <p:spPr bwMode="gray">
              <a:xfrm>
                <a:off x="1499328" y="2674002"/>
                <a:ext cx="682683" cy="92609"/>
              </a:xfrm>
              <a:custGeom>
                <a:avLst/>
                <a:gdLst>
                  <a:gd name="T0" fmla="*/ 0 w 818"/>
                  <a:gd name="T1" fmla="*/ 85725 h 88"/>
                  <a:gd name="T2" fmla="*/ 681189 w 818"/>
                  <a:gd name="T3" fmla="*/ 85725 h 88"/>
                  <a:gd name="T4" fmla="*/ 714375 w 818"/>
                  <a:gd name="T5" fmla="*/ 0 h 88"/>
                  <a:gd name="T6" fmla="*/ 80345 w 818"/>
                  <a:gd name="T7" fmla="*/ 0 h 88"/>
                  <a:gd name="T8" fmla="*/ 0 w 818"/>
                  <a:gd name="T9" fmla="*/ 85725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8" h="88">
                    <a:moveTo>
                      <a:pt x="0" y="88"/>
                    </a:moveTo>
                    <a:lnTo>
                      <a:pt x="780" y="88"/>
                    </a:lnTo>
                    <a:lnTo>
                      <a:pt x="818" y="0"/>
                    </a:lnTo>
                    <a:lnTo>
                      <a:pt x="92" y="0"/>
                    </a:lnTo>
                    <a:lnTo>
                      <a:pt x="0" y="88"/>
                    </a:lnTo>
                    <a:close/>
                  </a:path>
                </a:pathLst>
              </a:cu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0" hangingPunct="0">
                  <a:defRPr/>
                </a:pPr>
                <a:endParaRPr lang="zh-CN" altLang="en-US" sz="1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6" name="Freeform 11" descr="© INSCALE GmbH, 21.06.2010"/>
              <p:cNvSpPr>
                <a:spLocks noChangeAspect="1"/>
              </p:cNvSpPr>
              <p:nvPr/>
            </p:nvSpPr>
            <p:spPr bwMode="gray">
              <a:xfrm>
                <a:off x="1173157" y="3310261"/>
                <a:ext cx="1366884" cy="181788"/>
              </a:xfrm>
              <a:custGeom>
                <a:avLst/>
                <a:gdLst>
                  <a:gd name="T0" fmla="*/ 0 w 1636"/>
                  <a:gd name="T1" fmla="*/ 168275 h 174"/>
                  <a:gd name="T2" fmla="*/ 1363892 w 1636"/>
                  <a:gd name="T3" fmla="*/ 168275 h 174"/>
                  <a:gd name="T4" fmla="*/ 1430338 w 1636"/>
                  <a:gd name="T5" fmla="*/ 0 h 174"/>
                  <a:gd name="T6" fmla="*/ 159121 w 1636"/>
                  <a:gd name="T7" fmla="*/ 0 h 174"/>
                  <a:gd name="T8" fmla="*/ 0 w 1636"/>
                  <a:gd name="T9" fmla="*/ 168275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36" h="174">
                    <a:moveTo>
                      <a:pt x="0" y="174"/>
                    </a:moveTo>
                    <a:lnTo>
                      <a:pt x="1560" y="174"/>
                    </a:lnTo>
                    <a:lnTo>
                      <a:pt x="1636" y="0"/>
                    </a:lnTo>
                    <a:lnTo>
                      <a:pt x="182" y="0"/>
                    </a:lnTo>
                    <a:lnTo>
                      <a:pt x="0" y="174"/>
                    </a:lnTo>
                    <a:close/>
                  </a:path>
                </a:pathLst>
              </a:custGeom>
              <a:ln/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0" hangingPunct="0">
                  <a:defRPr/>
                </a:pPr>
                <a:endParaRPr lang="zh-CN" altLang="en-US" sz="1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7" name="Freeform 12" descr="© INSCALE GmbH, 21.06.2010"/>
              <p:cNvSpPr>
                <a:spLocks noChangeAspect="1"/>
              </p:cNvSpPr>
              <p:nvPr/>
            </p:nvSpPr>
            <p:spPr bwMode="gray">
              <a:xfrm>
                <a:off x="922840" y="3492049"/>
                <a:ext cx="1805317" cy="550509"/>
              </a:xfrm>
              <a:custGeom>
                <a:avLst/>
                <a:gdLst>
                  <a:gd name="T0" fmla="*/ 0 w 2156"/>
                  <a:gd name="T1" fmla="*/ 509587 h 514"/>
                  <a:gd name="T2" fmla="*/ 1889125 w 2156"/>
                  <a:gd name="T3" fmla="*/ 509587 h 514"/>
                  <a:gd name="T4" fmla="*/ 1628012 w 2156"/>
                  <a:gd name="T5" fmla="*/ 0 h 514"/>
                  <a:gd name="T6" fmla="*/ 261113 w 2156"/>
                  <a:gd name="T7" fmla="*/ 0 h 514"/>
                  <a:gd name="T8" fmla="*/ 0 w 2156"/>
                  <a:gd name="T9" fmla="*/ 509587 h 5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56" h="514">
                    <a:moveTo>
                      <a:pt x="0" y="514"/>
                    </a:moveTo>
                    <a:lnTo>
                      <a:pt x="2156" y="514"/>
                    </a:lnTo>
                    <a:lnTo>
                      <a:pt x="1858" y="0"/>
                    </a:lnTo>
                    <a:lnTo>
                      <a:pt x="298" y="0"/>
                    </a:lnTo>
                    <a:lnTo>
                      <a:pt x="0" y="514"/>
                    </a:lnTo>
                    <a:close/>
                  </a:path>
                </a:pathLst>
              </a:custGeom>
              <a:ln/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0" hangingPunct="0">
                  <a:defRPr/>
                </a:pPr>
                <a:endParaRPr lang="zh-CN" altLang="en-US" sz="1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3" name="Freeform 14" descr="© INSCALE GmbH, 21.06.2010"/>
              <p:cNvSpPr>
                <a:spLocks noChangeAspect="1"/>
              </p:cNvSpPr>
              <p:nvPr/>
            </p:nvSpPr>
            <p:spPr bwMode="gray">
              <a:xfrm>
                <a:off x="1578216" y="2046318"/>
                <a:ext cx="494566" cy="550510"/>
              </a:xfrm>
              <a:custGeom>
                <a:avLst/>
                <a:gdLst>
                  <a:gd name="T0" fmla="*/ 258763 w 592"/>
                  <a:gd name="T1" fmla="*/ 0 h 512"/>
                  <a:gd name="T2" fmla="*/ 0 w 592"/>
                  <a:gd name="T3" fmla="*/ 509588 h 512"/>
                  <a:gd name="T4" fmla="*/ 517525 w 592"/>
                  <a:gd name="T5" fmla="*/ 509588 h 512"/>
                  <a:gd name="T6" fmla="*/ 258763 w 592"/>
                  <a:gd name="T7" fmla="*/ 0 h 5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2" h="512">
                    <a:moveTo>
                      <a:pt x="296" y="0"/>
                    </a:moveTo>
                    <a:lnTo>
                      <a:pt x="0" y="512"/>
                    </a:lnTo>
                    <a:lnTo>
                      <a:pt x="592" y="512"/>
                    </a:lnTo>
                    <a:lnTo>
                      <a:pt x="296" y="0"/>
                    </a:lnTo>
                    <a:close/>
                  </a:path>
                </a:pathLst>
              </a:cu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0" hangingPunct="0">
                  <a:defRPr/>
                </a:pPr>
                <a:endParaRPr lang="zh-CN" altLang="en-US" sz="1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4" name="Freeform 15" descr="© INSCALE GmbH, 21.06.2010"/>
              <p:cNvSpPr>
                <a:spLocks noChangeAspect="1"/>
              </p:cNvSpPr>
              <p:nvPr/>
            </p:nvSpPr>
            <p:spPr bwMode="gray">
              <a:xfrm>
                <a:off x="1249011" y="2766611"/>
                <a:ext cx="1149942" cy="555654"/>
              </a:xfrm>
              <a:custGeom>
                <a:avLst/>
                <a:gdLst>
                  <a:gd name="T0" fmla="*/ 259609 w 1372"/>
                  <a:gd name="T1" fmla="*/ 0 h 515"/>
                  <a:gd name="T2" fmla="*/ 0 w 1372"/>
                  <a:gd name="T3" fmla="*/ 514350 h 515"/>
                  <a:gd name="T4" fmla="*/ 1203325 w 1372"/>
                  <a:gd name="T5" fmla="*/ 514350 h 515"/>
                  <a:gd name="T6" fmla="*/ 943716 w 1372"/>
                  <a:gd name="T7" fmla="*/ 0 h 515"/>
                  <a:gd name="T8" fmla="*/ 259609 w 1372"/>
                  <a:gd name="T9" fmla="*/ 0 h 5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2" h="515">
                    <a:moveTo>
                      <a:pt x="296" y="0"/>
                    </a:moveTo>
                    <a:lnTo>
                      <a:pt x="0" y="515"/>
                    </a:lnTo>
                    <a:lnTo>
                      <a:pt x="1372" y="515"/>
                    </a:lnTo>
                    <a:lnTo>
                      <a:pt x="1076" y="0"/>
                    </a:lnTo>
                    <a:lnTo>
                      <a:pt x="296" y="0"/>
                    </a:lnTo>
                    <a:close/>
                  </a:path>
                </a:pathLst>
              </a:cu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0" hangingPunct="0">
                  <a:defRPr/>
                </a:pPr>
                <a:endParaRPr lang="zh-CN" altLang="en-US" sz="1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5" name="Freeform 18" descr="© INSCALE GmbH, 21.06.2010"/>
              <p:cNvSpPr>
                <a:spLocks noChangeAspect="1"/>
              </p:cNvSpPr>
              <p:nvPr/>
            </p:nvSpPr>
            <p:spPr bwMode="gray">
              <a:xfrm>
                <a:off x="1847528" y="2046318"/>
                <a:ext cx="274591" cy="550510"/>
              </a:xfrm>
              <a:custGeom>
                <a:avLst/>
                <a:gdLst>
                  <a:gd name="T0" fmla="*/ 260896 w 326"/>
                  <a:gd name="T1" fmla="*/ 509588 h 512"/>
                  <a:gd name="T2" fmla="*/ 287338 w 326"/>
                  <a:gd name="T3" fmla="*/ 443899 h 512"/>
                  <a:gd name="T4" fmla="*/ 0 w 326"/>
                  <a:gd name="T5" fmla="*/ 0 h 512"/>
                  <a:gd name="T6" fmla="*/ 260896 w 326"/>
                  <a:gd name="T7" fmla="*/ 509588 h 5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6" h="512">
                    <a:moveTo>
                      <a:pt x="296" y="512"/>
                    </a:moveTo>
                    <a:lnTo>
                      <a:pt x="326" y="446"/>
                    </a:lnTo>
                    <a:lnTo>
                      <a:pt x="0" y="0"/>
                    </a:lnTo>
                    <a:lnTo>
                      <a:pt x="296" y="512"/>
                    </a:lnTo>
                    <a:close/>
                  </a:path>
                </a:pathLst>
              </a:cu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0" hangingPunct="0">
                  <a:defRPr/>
                </a:pPr>
                <a:endParaRPr lang="zh-CN" altLang="en-US" sz="1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6" name="Freeform 19" descr="© INSCALE GmbH, 21.06.2010"/>
              <p:cNvSpPr>
                <a:spLocks noChangeAspect="1"/>
              </p:cNvSpPr>
              <p:nvPr/>
            </p:nvSpPr>
            <p:spPr bwMode="gray">
              <a:xfrm>
                <a:off x="2151670" y="2674002"/>
                <a:ext cx="301897" cy="648264"/>
              </a:xfrm>
              <a:custGeom>
                <a:avLst/>
                <a:gdLst>
                  <a:gd name="T0" fmla="*/ 0 w 364"/>
                  <a:gd name="T1" fmla="*/ 87573 h 603"/>
                  <a:gd name="T2" fmla="*/ 32980 w 364"/>
                  <a:gd name="T3" fmla="*/ 0 h 603"/>
                  <a:gd name="T4" fmla="*/ 315912 w 364"/>
                  <a:gd name="T5" fmla="*/ 446822 h 603"/>
                  <a:gd name="T6" fmla="*/ 258631 w 364"/>
                  <a:gd name="T7" fmla="*/ 600075 h 603"/>
                  <a:gd name="T8" fmla="*/ 0 w 364"/>
                  <a:gd name="T9" fmla="*/ 87573 h 6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4" h="603">
                    <a:moveTo>
                      <a:pt x="0" y="88"/>
                    </a:moveTo>
                    <a:lnTo>
                      <a:pt x="38" y="0"/>
                    </a:lnTo>
                    <a:lnTo>
                      <a:pt x="364" y="449"/>
                    </a:lnTo>
                    <a:lnTo>
                      <a:pt x="298" y="603"/>
                    </a:lnTo>
                    <a:lnTo>
                      <a:pt x="0" y="88"/>
                    </a:lnTo>
                    <a:close/>
                  </a:path>
                </a:pathLst>
              </a:cu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0" hangingPunct="0">
                  <a:defRPr/>
                </a:pPr>
                <a:endParaRPr lang="zh-CN" altLang="en-US" sz="1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7" name="Freeform 20" descr="© INSCALE GmbH, 21.06.2010"/>
              <p:cNvSpPr>
                <a:spLocks noChangeAspect="1"/>
              </p:cNvSpPr>
              <p:nvPr/>
            </p:nvSpPr>
            <p:spPr bwMode="gray">
              <a:xfrm>
                <a:off x="2474806" y="3310261"/>
                <a:ext cx="339824" cy="732297"/>
              </a:xfrm>
              <a:custGeom>
                <a:avLst/>
                <a:gdLst>
                  <a:gd name="T0" fmla="*/ 0 w 402"/>
                  <a:gd name="T1" fmla="*/ 171436 h 688"/>
                  <a:gd name="T2" fmla="*/ 67228 w 402"/>
                  <a:gd name="T3" fmla="*/ 0 h 688"/>
                  <a:gd name="T4" fmla="*/ 355600 w 402"/>
                  <a:gd name="T5" fmla="*/ 439428 h 688"/>
                  <a:gd name="T6" fmla="*/ 263604 w 402"/>
                  <a:gd name="T7" fmla="*/ 677862 h 688"/>
                  <a:gd name="T8" fmla="*/ 0 w 402"/>
                  <a:gd name="T9" fmla="*/ 171436 h 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2" h="688">
                    <a:moveTo>
                      <a:pt x="0" y="174"/>
                    </a:moveTo>
                    <a:lnTo>
                      <a:pt x="76" y="0"/>
                    </a:lnTo>
                    <a:lnTo>
                      <a:pt x="402" y="446"/>
                    </a:lnTo>
                    <a:lnTo>
                      <a:pt x="298" y="688"/>
                    </a:lnTo>
                    <a:lnTo>
                      <a:pt x="0" y="174"/>
                    </a:lnTo>
                    <a:close/>
                  </a:path>
                </a:pathLst>
              </a:custGeom>
              <a:ln/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0" hangingPunct="0">
                  <a:defRPr/>
                </a:pPr>
                <a:endParaRPr lang="zh-CN" altLang="en-US" sz="1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8" name="Text Box 28"/>
              <p:cNvSpPr txBox="1">
                <a:spLocks noChangeArrowheads="1"/>
              </p:cNvSpPr>
              <p:nvPr/>
            </p:nvSpPr>
            <p:spPr bwMode="gray">
              <a:xfrm>
                <a:off x="762787" y="2813955"/>
                <a:ext cx="2140591" cy="4275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defTabSz="8016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8016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8016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8016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8016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zh-CN" altLang="en-US" sz="14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中级</a:t>
                </a:r>
                <a:endParaRPr lang="en-US" altLang="zh-CN" sz="1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zh-CN" altLang="en-US" sz="14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多能工</a:t>
                </a:r>
                <a:endParaRPr lang="en-GB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sp>
            <p:nvSpPr>
              <p:cNvPr id="99" name="Text Box 29"/>
              <p:cNvSpPr txBox="1">
                <a:spLocks noChangeArrowheads="1"/>
              </p:cNvSpPr>
              <p:nvPr/>
            </p:nvSpPr>
            <p:spPr bwMode="gray">
              <a:xfrm>
                <a:off x="865266" y="2173420"/>
                <a:ext cx="1949476" cy="4275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defTabSz="8016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8016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8016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8016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8016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zh-CN" altLang="en-US" sz="14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高级</a:t>
                </a:r>
                <a:endParaRPr lang="en-US" altLang="zh-CN" sz="1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zh-CN" altLang="en-US" sz="14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多能工</a:t>
                </a:r>
                <a:endParaRPr lang="en-GB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sp>
            <p:nvSpPr>
              <p:cNvPr id="100" name="Text Box 31"/>
              <p:cNvSpPr txBox="1">
                <a:spLocks noChangeArrowheads="1"/>
              </p:cNvSpPr>
              <p:nvPr/>
            </p:nvSpPr>
            <p:spPr bwMode="gray">
              <a:xfrm>
                <a:off x="708932" y="3633421"/>
                <a:ext cx="2248303" cy="23234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defTabSz="8016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8016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8016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8016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8016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zh-CN" altLang="en-US" sz="14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初级多能工</a:t>
                </a:r>
                <a:endParaRPr lang="en-GB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</p:grpSp>
      </p:grpSp>
      <p:sp>
        <p:nvSpPr>
          <p:cNvPr id="101" name="AutoShape 18"/>
          <p:cNvSpPr>
            <a:spLocks noChangeArrowheads="1"/>
          </p:cNvSpPr>
          <p:nvPr/>
        </p:nvSpPr>
        <p:spPr bwMode="auto">
          <a:xfrm rot="5400000">
            <a:off x="2399095" y="3305254"/>
            <a:ext cx="514367" cy="1692052"/>
          </a:xfrm>
          <a:prstGeom prst="upArrow">
            <a:avLst>
              <a:gd name="adj1" fmla="val 50000"/>
              <a:gd name="adj2" fmla="val 8479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eaVert"/>
          <a:lstStyle/>
          <a:p>
            <a:endParaRPr lang="zh-CN" alt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1959117" y="4022354"/>
            <a:ext cx="1042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遴  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" name="图片 10" descr="2476235_084151051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367" y="3449165"/>
            <a:ext cx="2077389" cy="1052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任意多边形 103"/>
          <p:cNvSpPr/>
          <p:nvPr/>
        </p:nvSpPr>
        <p:spPr>
          <a:xfrm>
            <a:off x="3789056" y="3951013"/>
            <a:ext cx="1517528" cy="312627"/>
          </a:xfrm>
          <a:custGeom>
            <a:avLst/>
            <a:gdLst>
              <a:gd name="connsiteX0" fmla="*/ 0 w 2039315"/>
              <a:gd name="connsiteY0" fmla="*/ 0 h 537350"/>
              <a:gd name="connsiteX1" fmla="*/ 2039315 w 2039315"/>
              <a:gd name="connsiteY1" fmla="*/ 0 h 537350"/>
              <a:gd name="connsiteX2" fmla="*/ 2039315 w 2039315"/>
              <a:gd name="connsiteY2" fmla="*/ 537350 h 537350"/>
              <a:gd name="connsiteX3" fmla="*/ 0 w 2039315"/>
              <a:gd name="connsiteY3" fmla="*/ 537350 h 537350"/>
              <a:gd name="connsiteX4" fmla="*/ 0 w 2039315"/>
              <a:gd name="connsiteY4" fmla="*/ 0 h 53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315" h="537350">
                <a:moveTo>
                  <a:pt x="0" y="0"/>
                </a:moveTo>
                <a:lnTo>
                  <a:pt x="2039315" y="0"/>
                </a:lnTo>
                <a:lnTo>
                  <a:pt x="2039315" y="537350"/>
                </a:lnTo>
                <a:lnTo>
                  <a:pt x="0" y="537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kern="1200" dirty="0" smtClean="0"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重点岗位员工</a:t>
            </a:r>
            <a:endParaRPr lang="zh-CN" altLang="en-US" sz="1400" kern="1200" dirty="0">
              <a:latin typeface="微软雅黑" pitchFamily="34" charset="-122"/>
              <a:ea typeface="微软雅黑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823436" y="918392"/>
            <a:ext cx="3288492" cy="3430997"/>
            <a:chOff x="5398115" y="833328"/>
            <a:chExt cx="3617273" cy="3430997"/>
          </a:xfrm>
        </p:grpSpPr>
        <p:sp>
          <p:nvSpPr>
            <p:cNvPr id="61" name="圆角矩形 60"/>
            <p:cNvSpPr/>
            <p:nvPr/>
          </p:nvSpPr>
          <p:spPr>
            <a:xfrm>
              <a:off x="7527642" y="3937289"/>
              <a:ext cx="1487746" cy="32703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技能补贴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A0</a:t>
              </a: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7274608" y="3430968"/>
              <a:ext cx="1487746" cy="32703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A1=A0+200</a:t>
              </a: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6944683" y="2963061"/>
              <a:ext cx="1487746" cy="32703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A2=A1+300</a:t>
              </a: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6322123" y="2132954"/>
              <a:ext cx="1487746" cy="32703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技能补贴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B0</a:t>
              </a: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5989166" y="1727177"/>
              <a:ext cx="1487746" cy="32703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B1=B0+200</a:t>
              </a: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6636097" y="2542097"/>
              <a:ext cx="1487746" cy="32703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A3=A2+400</a:t>
              </a: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5" name="圆角矩形 104"/>
            <p:cNvSpPr/>
            <p:nvPr/>
          </p:nvSpPr>
          <p:spPr>
            <a:xfrm>
              <a:off x="5632608" y="1303546"/>
              <a:ext cx="1487746" cy="32703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B2=B1+300</a:t>
              </a: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5398115" y="833328"/>
              <a:ext cx="1487746" cy="32703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B3=B2+400</a:t>
              </a: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3" name="任意多边形 82"/>
          <p:cNvSpPr/>
          <p:nvPr/>
        </p:nvSpPr>
        <p:spPr>
          <a:xfrm>
            <a:off x="345967" y="4017504"/>
            <a:ext cx="1350345" cy="312627"/>
          </a:xfrm>
          <a:custGeom>
            <a:avLst/>
            <a:gdLst>
              <a:gd name="connsiteX0" fmla="*/ 0 w 2039315"/>
              <a:gd name="connsiteY0" fmla="*/ 0 h 537350"/>
              <a:gd name="connsiteX1" fmla="*/ 2039315 w 2039315"/>
              <a:gd name="connsiteY1" fmla="*/ 0 h 537350"/>
              <a:gd name="connsiteX2" fmla="*/ 2039315 w 2039315"/>
              <a:gd name="connsiteY2" fmla="*/ 537350 h 537350"/>
              <a:gd name="connsiteX3" fmla="*/ 0 w 2039315"/>
              <a:gd name="connsiteY3" fmla="*/ 537350 h 537350"/>
              <a:gd name="connsiteX4" fmla="*/ 0 w 2039315"/>
              <a:gd name="connsiteY4" fmla="*/ 0 h 53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315" h="537350">
                <a:moveTo>
                  <a:pt x="0" y="0"/>
                </a:moveTo>
                <a:lnTo>
                  <a:pt x="2039315" y="0"/>
                </a:lnTo>
                <a:lnTo>
                  <a:pt x="2039315" y="537350"/>
                </a:lnTo>
                <a:lnTo>
                  <a:pt x="0" y="537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一线普工</a:t>
            </a:r>
            <a:endParaRPr lang="zh-CN" altLang="en-US" sz="1400" kern="1200" dirty="0">
              <a:latin typeface="微软雅黑" pitchFamily="34" charset="-122"/>
              <a:ea typeface="微软雅黑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9" y="1345449"/>
            <a:ext cx="507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多能工通道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49973" y="1399144"/>
            <a:ext cx="382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管理通道</a:t>
            </a:r>
          </a:p>
        </p:txBody>
      </p:sp>
      <p:sp>
        <p:nvSpPr>
          <p:cNvPr id="85" name="矩形 84"/>
          <p:cNvSpPr/>
          <p:nvPr/>
        </p:nvSpPr>
        <p:spPr>
          <a:xfrm>
            <a:off x="2536916" y="1393056"/>
            <a:ext cx="382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技术通道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H="1" flipV="1">
            <a:off x="84381" y="1505797"/>
            <a:ext cx="8619" cy="1041088"/>
          </a:xfrm>
          <a:prstGeom prst="straightConnector1">
            <a:avLst/>
          </a:prstGeom>
          <a:ln>
            <a:solidFill>
              <a:srgbClr val="159C9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 flipH="1" flipV="1">
            <a:off x="2537767" y="1455216"/>
            <a:ext cx="8619" cy="1041088"/>
          </a:xfrm>
          <a:prstGeom prst="straightConnector1">
            <a:avLst/>
          </a:prstGeom>
          <a:ln>
            <a:solidFill>
              <a:srgbClr val="159C9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 flipH="1" flipV="1">
            <a:off x="4382599" y="1426801"/>
            <a:ext cx="8619" cy="1041088"/>
          </a:xfrm>
          <a:prstGeom prst="straightConnector1">
            <a:avLst/>
          </a:prstGeom>
          <a:ln>
            <a:solidFill>
              <a:srgbClr val="159C9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47476" y="-20538"/>
            <a:ext cx="4014675" cy="400110"/>
            <a:chOff x="3910028" y="4337270"/>
            <a:chExt cx="4014675" cy="400110"/>
          </a:xfrm>
        </p:grpSpPr>
        <p:sp>
          <p:nvSpPr>
            <p:cNvPr id="91" name="AutoShape 3"/>
            <p:cNvSpPr>
              <a:spLocks noChangeArrowheads="1"/>
            </p:cNvSpPr>
            <p:nvPr/>
          </p:nvSpPr>
          <p:spPr bwMode="gray">
            <a:xfrm>
              <a:off x="3910028" y="4344508"/>
              <a:ext cx="4014675" cy="3536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A3F25F"/>
                </a:gs>
                <a:gs pos="100000">
                  <a:srgbClr val="92D955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69056" tIns="34529" rIns="69056" bIns="34529" anchor="ctr"/>
            <a:lstStyle/>
            <a:p>
              <a:pPr algn="ctr"/>
              <a:r>
                <a:rPr kumimoji="1" lang="zh-CN" altLang="en-US" sz="20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晋升渠道</a:t>
              </a:r>
              <a:endParaRPr kumimoji="1" lang="en-US" altLang="ko-KR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910028" y="4337270"/>
              <a:ext cx="850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8460432" y="4888836"/>
            <a:ext cx="683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15/20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9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5"/>
          <p:cNvSpPr>
            <a:spLocks noEditPoints="1"/>
          </p:cNvSpPr>
          <p:nvPr/>
        </p:nvSpPr>
        <p:spPr bwMode="auto">
          <a:xfrm>
            <a:off x="206375" y="3619412"/>
            <a:ext cx="812800" cy="720725"/>
          </a:xfrm>
          <a:custGeom>
            <a:avLst/>
            <a:gdLst>
              <a:gd name="T0" fmla="*/ 400968 w 256"/>
              <a:gd name="T1" fmla="*/ 420688 h 256"/>
              <a:gd name="T2" fmla="*/ 19720 w 256"/>
              <a:gd name="T3" fmla="*/ 420688 h 256"/>
              <a:gd name="T4" fmla="*/ 0 w 256"/>
              <a:gd name="T5" fmla="*/ 400968 h 256"/>
              <a:gd name="T6" fmla="*/ 0 w 256"/>
              <a:gd name="T7" fmla="*/ 19720 h 256"/>
              <a:gd name="T8" fmla="*/ 19720 w 256"/>
              <a:gd name="T9" fmla="*/ 0 h 256"/>
              <a:gd name="T10" fmla="*/ 400968 w 256"/>
              <a:gd name="T11" fmla="*/ 0 h 256"/>
              <a:gd name="T12" fmla="*/ 420688 w 256"/>
              <a:gd name="T13" fmla="*/ 19720 h 256"/>
              <a:gd name="T14" fmla="*/ 420688 w 256"/>
              <a:gd name="T15" fmla="*/ 400968 h 256"/>
              <a:gd name="T16" fmla="*/ 400968 w 256"/>
              <a:gd name="T17" fmla="*/ 420688 h 256"/>
              <a:gd name="T18" fmla="*/ 39440 w 256"/>
              <a:gd name="T19" fmla="*/ 39440 h 256"/>
              <a:gd name="T20" fmla="*/ 39440 w 256"/>
              <a:gd name="T21" fmla="*/ 373032 h 256"/>
              <a:gd name="T22" fmla="*/ 77236 w 256"/>
              <a:gd name="T23" fmla="*/ 327019 h 256"/>
              <a:gd name="T24" fmla="*/ 128178 w 256"/>
              <a:gd name="T25" fmla="*/ 308943 h 256"/>
              <a:gd name="T26" fmla="*/ 170905 w 256"/>
              <a:gd name="T27" fmla="*/ 289223 h 256"/>
              <a:gd name="T28" fmla="*/ 170905 w 256"/>
              <a:gd name="T29" fmla="*/ 256357 h 256"/>
              <a:gd name="T30" fmla="*/ 154471 w 256"/>
              <a:gd name="T31" fmla="*/ 215274 h 256"/>
              <a:gd name="T32" fmla="*/ 142968 w 256"/>
              <a:gd name="T33" fmla="*/ 198841 h 256"/>
              <a:gd name="T34" fmla="*/ 149541 w 256"/>
              <a:gd name="T35" fmla="*/ 169261 h 256"/>
              <a:gd name="T36" fmla="*/ 146255 w 256"/>
              <a:gd name="T37" fmla="*/ 133108 h 256"/>
              <a:gd name="T38" fmla="*/ 210344 w 256"/>
              <a:gd name="T39" fmla="*/ 78879 h 256"/>
              <a:gd name="T40" fmla="*/ 274433 w 256"/>
              <a:gd name="T41" fmla="*/ 133108 h 256"/>
              <a:gd name="T42" fmla="*/ 272790 w 256"/>
              <a:gd name="T43" fmla="*/ 169261 h 256"/>
              <a:gd name="T44" fmla="*/ 277720 w 256"/>
              <a:gd name="T45" fmla="*/ 198841 h 256"/>
              <a:gd name="T46" fmla="*/ 266217 w 256"/>
              <a:gd name="T47" fmla="*/ 215274 h 256"/>
              <a:gd name="T48" fmla="*/ 249784 w 256"/>
              <a:gd name="T49" fmla="*/ 256357 h 256"/>
              <a:gd name="T50" fmla="*/ 249784 w 256"/>
              <a:gd name="T51" fmla="*/ 289223 h 256"/>
              <a:gd name="T52" fmla="*/ 292510 w 256"/>
              <a:gd name="T53" fmla="*/ 308943 h 256"/>
              <a:gd name="T54" fmla="*/ 343452 w 256"/>
              <a:gd name="T55" fmla="*/ 327019 h 256"/>
              <a:gd name="T56" fmla="*/ 381249 w 256"/>
              <a:gd name="T57" fmla="*/ 373032 h 256"/>
              <a:gd name="T58" fmla="*/ 381249 w 256"/>
              <a:gd name="T59" fmla="*/ 39440 h 256"/>
              <a:gd name="T60" fmla="*/ 39440 w 256"/>
              <a:gd name="T61" fmla="*/ 39440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4" y="24"/>
                </a:moveTo>
                <a:cubicBezTo>
                  <a:pt x="24" y="227"/>
                  <a:pt x="24" y="227"/>
                  <a:pt x="24" y="227"/>
                </a:cubicBezTo>
                <a:cubicBezTo>
                  <a:pt x="28" y="217"/>
                  <a:pt x="34" y="205"/>
                  <a:pt x="47" y="199"/>
                </a:cubicBezTo>
                <a:cubicBezTo>
                  <a:pt x="64" y="190"/>
                  <a:pt x="57" y="197"/>
                  <a:pt x="78" y="188"/>
                </a:cubicBezTo>
                <a:cubicBezTo>
                  <a:pt x="99" y="180"/>
                  <a:pt x="104" y="176"/>
                  <a:pt x="104" y="17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97" y="150"/>
                  <a:pt x="94" y="131"/>
                </a:cubicBezTo>
                <a:cubicBezTo>
                  <a:pt x="89" y="132"/>
                  <a:pt x="88" y="125"/>
                  <a:pt x="87" y="121"/>
                </a:cubicBezTo>
                <a:cubicBezTo>
                  <a:pt x="87" y="116"/>
                  <a:pt x="85" y="102"/>
                  <a:pt x="91" y="103"/>
                </a:cubicBezTo>
                <a:cubicBezTo>
                  <a:pt x="89" y="94"/>
                  <a:pt x="88" y="86"/>
                  <a:pt x="89" y="81"/>
                </a:cubicBezTo>
                <a:cubicBezTo>
                  <a:pt x="90" y="66"/>
                  <a:pt x="105" y="49"/>
                  <a:pt x="128" y="48"/>
                </a:cubicBezTo>
                <a:cubicBezTo>
                  <a:pt x="155" y="49"/>
                  <a:pt x="166" y="66"/>
                  <a:pt x="167" y="81"/>
                </a:cubicBezTo>
                <a:cubicBezTo>
                  <a:pt x="168" y="86"/>
                  <a:pt x="167" y="94"/>
                  <a:pt x="166" y="103"/>
                </a:cubicBezTo>
                <a:cubicBezTo>
                  <a:pt x="172" y="102"/>
                  <a:pt x="169" y="116"/>
                  <a:pt x="169" y="121"/>
                </a:cubicBezTo>
                <a:cubicBezTo>
                  <a:pt x="168" y="125"/>
                  <a:pt x="167" y="132"/>
                  <a:pt x="162" y="131"/>
                </a:cubicBezTo>
                <a:cubicBezTo>
                  <a:pt x="159" y="150"/>
                  <a:pt x="152" y="156"/>
                  <a:pt x="152" y="15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2" y="176"/>
                  <a:pt x="157" y="179"/>
                  <a:pt x="178" y="188"/>
                </a:cubicBezTo>
                <a:cubicBezTo>
                  <a:pt x="199" y="197"/>
                  <a:pt x="192" y="190"/>
                  <a:pt x="209" y="199"/>
                </a:cubicBezTo>
                <a:cubicBezTo>
                  <a:pt x="222" y="205"/>
                  <a:pt x="228" y="217"/>
                  <a:pt x="232" y="227"/>
                </a:cubicBezTo>
                <a:cubicBezTo>
                  <a:pt x="232" y="24"/>
                  <a:pt x="232" y="24"/>
                  <a:pt x="232" y="24"/>
                </a:cubicBezTo>
                <a:lnTo>
                  <a:pt x="24" y="24"/>
                </a:lnTo>
                <a:close/>
              </a:path>
            </a:pathLst>
          </a:custGeom>
          <a:solidFill>
            <a:srgbClr val="00C5BE"/>
          </a:solidFill>
          <a:ln>
            <a:noFill/>
          </a:ln>
          <a:extLst/>
        </p:spPr>
        <p:txBody>
          <a:bodyPr lIns="102377" tIns="51188" rIns="102377" bIns="51188"/>
          <a:lstStyle/>
          <a:p>
            <a:pPr defTabSz="5118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kern="0">
              <a:solidFill>
                <a:prstClr val="black"/>
              </a:solidFill>
              <a:ea typeface="微软雅黑"/>
            </a:endParaRPr>
          </a:p>
        </p:txBody>
      </p:sp>
      <p:sp>
        <p:nvSpPr>
          <p:cNvPr id="5" name="Freeform 45"/>
          <p:cNvSpPr>
            <a:spLocks noEditPoints="1"/>
          </p:cNvSpPr>
          <p:nvPr/>
        </p:nvSpPr>
        <p:spPr bwMode="auto">
          <a:xfrm>
            <a:off x="150285" y="1444930"/>
            <a:ext cx="812800" cy="757237"/>
          </a:xfrm>
          <a:custGeom>
            <a:avLst/>
            <a:gdLst>
              <a:gd name="T0" fmla="*/ 2147483647 w 256"/>
              <a:gd name="T1" fmla="*/ 2147483647 h 256"/>
              <a:gd name="T2" fmla="*/ 2147483647 w 256"/>
              <a:gd name="T3" fmla="*/ 2147483647 h 256"/>
              <a:gd name="T4" fmla="*/ 0 w 256"/>
              <a:gd name="T5" fmla="*/ 2147483647 h 256"/>
              <a:gd name="T6" fmla="*/ 0 w 256"/>
              <a:gd name="T7" fmla="*/ 2147483647 h 256"/>
              <a:gd name="T8" fmla="*/ 2147483647 w 256"/>
              <a:gd name="T9" fmla="*/ 0 h 256"/>
              <a:gd name="T10" fmla="*/ 2147483647 w 256"/>
              <a:gd name="T11" fmla="*/ 0 h 256"/>
              <a:gd name="T12" fmla="*/ 2147483647 w 256"/>
              <a:gd name="T13" fmla="*/ 2147483647 h 256"/>
              <a:gd name="T14" fmla="*/ 2147483647 w 256"/>
              <a:gd name="T15" fmla="*/ 2147483647 h 256"/>
              <a:gd name="T16" fmla="*/ 2147483647 w 256"/>
              <a:gd name="T17" fmla="*/ 2147483647 h 256"/>
              <a:gd name="T18" fmla="*/ 2147483647 w 256"/>
              <a:gd name="T19" fmla="*/ 2147483647 h 256"/>
              <a:gd name="T20" fmla="*/ 2147483647 w 256"/>
              <a:gd name="T21" fmla="*/ 2147483647 h 256"/>
              <a:gd name="T22" fmla="*/ 2147483647 w 256"/>
              <a:gd name="T23" fmla="*/ 2147483647 h 256"/>
              <a:gd name="T24" fmla="*/ 2147483647 w 256"/>
              <a:gd name="T25" fmla="*/ 2147483647 h 256"/>
              <a:gd name="T26" fmla="*/ 2147483647 w 256"/>
              <a:gd name="T27" fmla="*/ 2147483647 h 256"/>
              <a:gd name="T28" fmla="*/ 2147483647 w 256"/>
              <a:gd name="T29" fmla="*/ 2147483647 h 256"/>
              <a:gd name="T30" fmla="*/ 2147483647 w 256"/>
              <a:gd name="T31" fmla="*/ 2147483647 h 256"/>
              <a:gd name="T32" fmla="*/ 2147483647 w 256"/>
              <a:gd name="T33" fmla="*/ 2147483647 h 256"/>
              <a:gd name="T34" fmla="*/ 2147483647 w 256"/>
              <a:gd name="T35" fmla="*/ 2147483647 h 256"/>
              <a:gd name="T36" fmla="*/ 2147483647 w 256"/>
              <a:gd name="T37" fmla="*/ 2147483647 h 256"/>
              <a:gd name="T38" fmla="*/ 2147483647 w 256"/>
              <a:gd name="T39" fmla="*/ 2147483647 h 256"/>
              <a:gd name="T40" fmla="*/ 2147483647 w 256"/>
              <a:gd name="T41" fmla="*/ 2147483647 h 256"/>
              <a:gd name="T42" fmla="*/ 2147483647 w 256"/>
              <a:gd name="T43" fmla="*/ 2147483647 h 256"/>
              <a:gd name="T44" fmla="*/ 2147483647 w 256"/>
              <a:gd name="T45" fmla="*/ 2147483647 h 256"/>
              <a:gd name="T46" fmla="*/ 2147483647 w 256"/>
              <a:gd name="T47" fmla="*/ 2147483647 h 256"/>
              <a:gd name="T48" fmla="*/ 2147483647 w 256"/>
              <a:gd name="T49" fmla="*/ 2147483647 h 256"/>
              <a:gd name="T50" fmla="*/ 2147483647 w 256"/>
              <a:gd name="T51" fmla="*/ 2147483647 h 256"/>
              <a:gd name="T52" fmla="*/ 2147483647 w 256"/>
              <a:gd name="T53" fmla="*/ 2147483647 h 256"/>
              <a:gd name="T54" fmla="*/ 2147483647 w 256"/>
              <a:gd name="T55" fmla="*/ 2147483647 h 256"/>
              <a:gd name="T56" fmla="*/ 2147483647 w 256"/>
              <a:gd name="T57" fmla="*/ 2147483647 h 256"/>
              <a:gd name="T58" fmla="*/ 2147483647 w 256"/>
              <a:gd name="T59" fmla="*/ 2147483647 h 256"/>
              <a:gd name="T60" fmla="*/ 2147483647 w 256"/>
              <a:gd name="T61" fmla="*/ 2147483647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56"/>
              <a:gd name="T94" fmla="*/ 0 h 256"/>
              <a:gd name="T95" fmla="*/ 256 w 256"/>
              <a:gd name="T96" fmla="*/ 256 h 25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56" h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4" y="24"/>
                </a:moveTo>
                <a:cubicBezTo>
                  <a:pt x="24" y="227"/>
                  <a:pt x="24" y="227"/>
                  <a:pt x="24" y="227"/>
                </a:cubicBezTo>
                <a:cubicBezTo>
                  <a:pt x="28" y="217"/>
                  <a:pt x="34" y="205"/>
                  <a:pt x="47" y="199"/>
                </a:cubicBezTo>
                <a:cubicBezTo>
                  <a:pt x="64" y="190"/>
                  <a:pt x="57" y="197"/>
                  <a:pt x="78" y="188"/>
                </a:cubicBezTo>
                <a:cubicBezTo>
                  <a:pt x="99" y="180"/>
                  <a:pt x="104" y="176"/>
                  <a:pt x="104" y="17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97" y="150"/>
                  <a:pt x="94" y="131"/>
                </a:cubicBezTo>
                <a:cubicBezTo>
                  <a:pt x="89" y="132"/>
                  <a:pt x="88" y="125"/>
                  <a:pt x="87" y="121"/>
                </a:cubicBezTo>
                <a:cubicBezTo>
                  <a:pt x="87" y="116"/>
                  <a:pt x="85" y="102"/>
                  <a:pt x="91" y="103"/>
                </a:cubicBezTo>
                <a:cubicBezTo>
                  <a:pt x="89" y="94"/>
                  <a:pt x="88" y="86"/>
                  <a:pt x="89" y="81"/>
                </a:cubicBezTo>
                <a:cubicBezTo>
                  <a:pt x="90" y="66"/>
                  <a:pt x="105" y="49"/>
                  <a:pt x="128" y="48"/>
                </a:cubicBezTo>
                <a:cubicBezTo>
                  <a:pt x="155" y="49"/>
                  <a:pt x="166" y="66"/>
                  <a:pt x="167" y="81"/>
                </a:cubicBezTo>
                <a:cubicBezTo>
                  <a:pt x="168" y="86"/>
                  <a:pt x="167" y="94"/>
                  <a:pt x="166" y="103"/>
                </a:cubicBezTo>
                <a:cubicBezTo>
                  <a:pt x="172" y="102"/>
                  <a:pt x="169" y="116"/>
                  <a:pt x="169" y="121"/>
                </a:cubicBezTo>
                <a:cubicBezTo>
                  <a:pt x="168" y="125"/>
                  <a:pt x="167" y="132"/>
                  <a:pt x="162" y="131"/>
                </a:cubicBezTo>
                <a:cubicBezTo>
                  <a:pt x="159" y="150"/>
                  <a:pt x="152" y="156"/>
                  <a:pt x="152" y="15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2" y="176"/>
                  <a:pt x="157" y="179"/>
                  <a:pt x="178" y="188"/>
                </a:cubicBezTo>
                <a:cubicBezTo>
                  <a:pt x="199" y="197"/>
                  <a:pt x="192" y="190"/>
                  <a:pt x="209" y="199"/>
                </a:cubicBezTo>
                <a:cubicBezTo>
                  <a:pt x="222" y="205"/>
                  <a:pt x="228" y="217"/>
                  <a:pt x="232" y="227"/>
                </a:cubicBezTo>
                <a:cubicBezTo>
                  <a:pt x="232" y="24"/>
                  <a:pt x="232" y="24"/>
                  <a:pt x="232" y="24"/>
                </a:cubicBezTo>
                <a:lnTo>
                  <a:pt x="24" y="24"/>
                </a:lnTo>
                <a:close/>
              </a:path>
            </a:pathLst>
          </a:custGeom>
          <a:solidFill>
            <a:srgbClr val="FFB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377" tIns="51188" rIns="102377" bIns="51188"/>
          <a:lstStyle/>
          <a:p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73329" y="559101"/>
            <a:ext cx="7516812" cy="252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itchFamily="2" charset="2"/>
              <a:buChar char="u"/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直接激励</a:t>
            </a:r>
            <a:endParaRPr lang="en-US" altLang="zh-CN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66700" indent="-180975" eaLnBrk="1" hangingPunct="1"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薪酬调整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：按照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各层级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对应薪酬等级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，对“技师”级别以下员工直接按等级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兑现，增资幅度为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5%~10%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对“技师”级别及以上员工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，调整等级的同时按照集团标准发放补贴。</a:t>
            </a: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Clr>
                <a:srgbClr val="FF9900"/>
              </a:buClr>
              <a:buFont typeface="Wingdings" pitchFamily="2" charset="2"/>
              <a:buChar char="u"/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非直接激励</a:t>
            </a:r>
            <a:endParaRPr lang="en-US" altLang="zh-CN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66700" indent="-180975" eaLnBrk="1" hangingPunct="1">
              <a:lnSpc>
                <a:spcPts val="18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奖励性休假，“高级技师”级别及以上员工，每年享受奖励性带薪休假</a:t>
            </a:r>
            <a:r>
              <a: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天。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66700" indent="-180975" eaLnBrk="1" hangingPunct="1">
              <a:lnSpc>
                <a:spcPts val="18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提高体检标准：“技师”级别员工，在现有标准基础上提升一级；“高级技师”及以上级别者，在现有标准基础上提升一级，最高至</a:t>
            </a:r>
            <a:r>
              <a: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级。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66700" indent="-180975" eaLnBrk="1" hangingPunct="1">
              <a:lnSpc>
                <a:spcPts val="17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提高住宿标准，凡入住公寓，“技师”级别员工享受管理人员标准，“高级技师”及以上员工享受中层干部标准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66700" indent="-180975" eaLnBrk="1" hangingPunct="1">
              <a:lnSpc>
                <a:spcPts val="18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建立技师工作室：为技师提供专用工作室，给予硬件支持，鼓励钻研业务知识。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214438" y="3103939"/>
            <a:ext cx="7570787" cy="160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700"/>
              </a:lnSpc>
              <a:buClr>
                <a:srgbClr val="16A9A6"/>
              </a:buClr>
              <a:buFont typeface="Wingdings" pitchFamily="2" charset="2"/>
              <a:buChar char="u"/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职业性激励</a:t>
            </a:r>
            <a:endParaRPr lang="en-US" altLang="zh-CN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66700" indent="-180975" eaLnBrk="1" hangingPunct="1">
              <a:lnSpc>
                <a:spcPts val="1700"/>
              </a:lnSpc>
              <a:buClr>
                <a:srgbClr val="16A9A6"/>
              </a:buClr>
              <a:buFont typeface="Wingdings" pitchFamily="2" charset="2"/>
              <a:buChar char="ü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达到“技师”级别及以上员工，每年享受外部优秀公司或行业展会学习交流一次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66700" indent="-180975" eaLnBrk="1" hangingPunct="1">
              <a:lnSpc>
                <a:spcPts val="1700"/>
              </a:lnSpc>
              <a:buClr>
                <a:srgbClr val="16A9A6"/>
              </a:buClr>
              <a:buFont typeface="Wingdings" pitchFamily="2" charset="2"/>
              <a:buChar char="ü"/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定期为技师购置书籍，深入学习专业知识。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ts val="1700"/>
              </a:lnSpc>
              <a:buClr>
                <a:srgbClr val="16A9A6"/>
              </a:buClr>
              <a:buFont typeface="Wingdings" pitchFamily="2" charset="2"/>
              <a:buChar char="u"/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社会性激励</a:t>
            </a:r>
            <a:endParaRPr lang="en-US" altLang="zh-CN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66700" indent="-180975" eaLnBrk="1" hangingPunct="1">
              <a:lnSpc>
                <a:spcPts val="1700"/>
              </a:lnSpc>
              <a:buClr>
                <a:srgbClr val="16A9A6"/>
              </a:buClr>
              <a:buFont typeface="Wingdings" pitchFamily="2" charset="2"/>
              <a:buChar char="ü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召开表彰会，颁发技能等级证书，向员工家中发送喜报，并通过微信公众号、制作专栏等方式宣传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66700" indent="-180975" eaLnBrk="1" hangingPunct="1">
              <a:lnSpc>
                <a:spcPts val="1700"/>
              </a:lnSpc>
              <a:buClr>
                <a:srgbClr val="16A9A6"/>
              </a:buClr>
              <a:buFont typeface="Wingdings" pitchFamily="2" charset="2"/>
              <a:buChar char="ü"/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以技师案例为素材制作弘扬工匠精神宣传片。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3"/>
          <p:cNvCxnSpPr>
            <a:cxnSpLocks noChangeShapeType="1"/>
          </p:cNvCxnSpPr>
          <p:nvPr/>
        </p:nvCxnSpPr>
        <p:spPr bwMode="auto">
          <a:xfrm>
            <a:off x="206375" y="3087998"/>
            <a:ext cx="87852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组合 10"/>
          <p:cNvGrpSpPr/>
          <p:nvPr/>
        </p:nvGrpSpPr>
        <p:grpSpPr>
          <a:xfrm>
            <a:off x="121024" y="51470"/>
            <a:ext cx="4234952" cy="400110"/>
            <a:chOff x="3910028" y="4337270"/>
            <a:chExt cx="4014675" cy="400110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gray">
            <a:xfrm>
              <a:off x="3910028" y="4344508"/>
              <a:ext cx="4014675" cy="3536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A3F25F"/>
                </a:gs>
                <a:gs pos="100000">
                  <a:srgbClr val="92D955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69056" tIns="34529" rIns="69056" bIns="34529" anchor="ctr"/>
            <a:lstStyle/>
            <a:p>
              <a:pPr algn="ctr"/>
              <a:r>
                <a:rPr kumimoji="1" lang="zh-CN" altLang="en-US" sz="20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晋升渠道</a:t>
              </a:r>
              <a:r>
                <a:rPr kumimoji="1" lang="en-US" altLang="zh-CN" sz="20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-</a:t>
              </a:r>
              <a:r>
                <a:rPr kumimoji="1" lang="zh-CN" altLang="en-US" sz="20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技能评定激励政策</a:t>
              </a:r>
              <a:endParaRPr kumimoji="1" lang="en-US" altLang="ko-KR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10028" y="4337270"/>
              <a:ext cx="850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五、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418592" y="4790278"/>
            <a:ext cx="725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16/20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23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>
            <a:off x="-3" y="2859782"/>
            <a:ext cx="2195739" cy="2567106"/>
          </a:xfrm>
          <a:custGeom>
            <a:avLst/>
            <a:gdLst>
              <a:gd name="connsiteX0" fmla="*/ 0 w 1691680"/>
              <a:gd name="connsiteY0" fmla="*/ 3319532 h 3319532"/>
              <a:gd name="connsiteX1" fmla="*/ 845840 w 1691680"/>
              <a:gd name="connsiteY1" fmla="*/ 0 h 3319532"/>
              <a:gd name="connsiteX2" fmla="*/ 1691680 w 1691680"/>
              <a:gd name="connsiteY2" fmla="*/ 3319532 h 3319532"/>
              <a:gd name="connsiteX3" fmla="*/ 0 w 1691680"/>
              <a:gd name="connsiteY3" fmla="*/ 3319532 h 3319532"/>
              <a:gd name="connsiteX0" fmla="*/ 0 w 1256251"/>
              <a:gd name="connsiteY0" fmla="*/ 3319532 h 3319532"/>
              <a:gd name="connsiteX1" fmla="*/ 845840 w 1256251"/>
              <a:gd name="connsiteY1" fmla="*/ 0 h 3319532"/>
              <a:gd name="connsiteX2" fmla="*/ 1256251 w 1256251"/>
              <a:gd name="connsiteY2" fmla="*/ 2045903 h 3319532"/>
              <a:gd name="connsiteX3" fmla="*/ 0 w 1256251"/>
              <a:gd name="connsiteY3" fmla="*/ 3319532 h 3319532"/>
              <a:gd name="connsiteX0" fmla="*/ 0 w 1256251"/>
              <a:gd name="connsiteY0" fmla="*/ 3395732 h 3395732"/>
              <a:gd name="connsiteX1" fmla="*/ 29411 w 1256251"/>
              <a:gd name="connsiteY1" fmla="*/ 0 h 3395732"/>
              <a:gd name="connsiteX2" fmla="*/ 1256251 w 1256251"/>
              <a:gd name="connsiteY2" fmla="*/ 2122103 h 3395732"/>
              <a:gd name="connsiteX3" fmla="*/ 0 w 1256251"/>
              <a:gd name="connsiteY3" fmla="*/ 3395732 h 3395732"/>
              <a:gd name="connsiteX0" fmla="*/ 0 w 2747594"/>
              <a:gd name="connsiteY0" fmla="*/ 3395732 h 3395732"/>
              <a:gd name="connsiteX1" fmla="*/ 29411 w 2747594"/>
              <a:gd name="connsiteY1" fmla="*/ 0 h 3395732"/>
              <a:gd name="connsiteX2" fmla="*/ 2747594 w 2747594"/>
              <a:gd name="connsiteY2" fmla="*/ 892017 h 3395732"/>
              <a:gd name="connsiteX3" fmla="*/ 0 w 2747594"/>
              <a:gd name="connsiteY3" fmla="*/ 3395732 h 3395732"/>
              <a:gd name="connsiteX0" fmla="*/ 0 w 2508108"/>
              <a:gd name="connsiteY0" fmla="*/ 3395732 h 3395732"/>
              <a:gd name="connsiteX1" fmla="*/ 29411 w 2508108"/>
              <a:gd name="connsiteY1" fmla="*/ 0 h 3395732"/>
              <a:gd name="connsiteX2" fmla="*/ 2508108 w 2508108"/>
              <a:gd name="connsiteY2" fmla="*/ 2884103 h 3395732"/>
              <a:gd name="connsiteX3" fmla="*/ 0 w 2508108"/>
              <a:gd name="connsiteY3" fmla="*/ 3395732 h 3395732"/>
              <a:gd name="connsiteX0" fmla="*/ 0 w 4532851"/>
              <a:gd name="connsiteY0" fmla="*/ 3395732 h 3428388"/>
              <a:gd name="connsiteX1" fmla="*/ 29411 w 4532851"/>
              <a:gd name="connsiteY1" fmla="*/ 0 h 3428388"/>
              <a:gd name="connsiteX2" fmla="*/ 4532851 w 4532851"/>
              <a:gd name="connsiteY2" fmla="*/ 3428388 h 3428388"/>
              <a:gd name="connsiteX3" fmla="*/ 0 w 4532851"/>
              <a:gd name="connsiteY3" fmla="*/ 3395732 h 3428388"/>
              <a:gd name="connsiteX0" fmla="*/ 0 w 4882289"/>
              <a:gd name="connsiteY0" fmla="*/ 3956859 h 3956859"/>
              <a:gd name="connsiteX1" fmla="*/ 29411 w 4882289"/>
              <a:gd name="connsiteY1" fmla="*/ 561127 h 3956859"/>
              <a:gd name="connsiteX2" fmla="*/ 4882289 w 4882289"/>
              <a:gd name="connsiteY2" fmla="*/ 0 h 3956859"/>
              <a:gd name="connsiteX3" fmla="*/ 0 w 4882289"/>
              <a:gd name="connsiteY3" fmla="*/ 3956859 h 3956859"/>
              <a:gd name="connsiteX0" fmla="*/ 0 w 6495083"/>
              <a:gd name="connsiteY0" fmla="*/ 3395732 h 3395732"/>
              <a:gd name="connsiteX1" fmla="*/ 29411 w 6495083"/>
              <a:gd name="connsiteY1" fmla="*/ 0 h 3395732"/>
              <a:gd name="connsiteX2" fmla="*/ 6495083 w 6495083"/>
              <a:gd name="connsiteY2" fmla="*/ 592865 h 3395732"/>
              <a:gd name="connsiteX3" fmla="*/ 0 w 6495083"/>
              <a:gd name="connsiteY3" fmla="*/ 3395732 h 3395732"/>
              <a:gd name="connsiteX0" fmla="*/ 0 w 6011245"/>
              <a:gd name="connsiteY0" fmla="*/ 3395732 h 3395732"/>
              <a:gd name="connsiteX1" fmla="*/ 29411 w 6011245"/>
              <a:gd name="connsiteY1" fmla="*/ 0 h 3395732"/>
              <a:gd name="connsiteX2" fmla="*/ 6011245 w 6011245"/>
              <a:gd name="connsiteY2" fmla="*/ 944558 h 3395732"/>
              <a:gd name="connsiteX3" fmla="*/ 0 w 6011245"/>
              <a:gd name="connsiteY3" fmla="*/ 3395732 h 3395732"/>
              <a:gd name="connsiteX0" fmla="*/ 0 w 6011245"/>
              <a:gd name="connsiteY0" fmla="*/ 2451174 h 2451174"/>
              <a:gd name="connsiteX1" fmla="*/ 1454047 w 6011245"/>
              <a:gd name="connsiteY1" fmla="*/ 583107 h 2451174"/>
              <a:gd name="connsiteX2" fmla="*/ 6011245 w 6011245"/>
              <a:gd name="connsiteY2" fmla="*/ 0 h 2451174"/>
              <a:gd name="connsiteX3" fmla="*/ 0 w 6011245"/>
              <a:gd name="connsiteY3" fmla="*/ 2451174 h 2451174"/>
              <a:gd name="connsiteX0" fmla="*/ 0 w 6011245"/>
              <a:gd name="connsiteY0" fmla="*/ 2451174 h 2451174"/>
              <a:gd name="connsiteX1" fmla="*/ 112973 w 6011245"/>
              <a:gd name="connsiteY1" fmla="*/ 499954 h 2451174"/>
              <a:gd name="connsiteX2" fmla="*/ 6011245 w 6011245"/>
              <a:gd name="connsiteY2" fmla="*/ 0 h 2451174"/>
              <a:gd name="connsiteX3" fmla="*/ 0 w 6011245"/>
              <a:gd name="connsiteY3" fmla="*/ 2451174 h 245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1245" h="2451174">
                <a:moveTo>
                  <a:pt x="0" y="2451174"/>
                </a:moveTo>
                <a:lnTo>
                  <a:pt x="112973" y="499954"/>
                </a:lnTo>
                <a:lnTo>
                  <a:pt x="6011245" y="0"/>
                </a:lnTo>
                <a:lnTo>
                  <a:pt x="0" y="245117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>
            <a:off x="-3" y="1059582"/>
            <a:ext cx="2195739" cy="4255636"/>
          </a:xfrm>
          <a:custGeom>
            <a:avLst/>
            <a:gdLst>
              <a:gd name="connsiteX0" fmla="*/ 0 w 2627785"/>
              <a:gd name="connsiteY0" fmla="*/ 4659732 h 4659732"/>
              <a:gd name="connsiteX1" fmla="*/ 10485 w 2627785"/>
              <a:gd name="connsiteY1" fmla="*/ 0 h 4659732"/>
              <a:gd name="connsiteX2" fmla="*/ 2627785 w 2627785"/>
              <a:gd name="connsiteY2" fmla="*/ 4659732 h 4659732"/>
              <a:gd name="connsiteX3" fmla="*/ 0 w 2627785"/>
              <a:gd name="connsiteY3" fmla="*/ 4659732 h 4659732"/>
              <a:gd name="connsiteX0" fmla="*/ 0 w 1767813"/>
              <a:gd name="connsiteY0" fmla="*/ 4659732 h 4659732"/>
              <a:gd name="connsiteX1" fmla="*/ 10485 w 1767813"/>
              <a:gd name="connsiteY1" fmla="*/ 0 h 4659732"/>
              <a:gd name="connsiteX2" fmla="*/ 1767813 w 1767813"/>
              <a:gd name="connsiteY2" fmla="*/ 2569675 h 4659732"/>
              <a:gd name="connsiteX3" fmla="*/ 0 w 1767813"/>
              <a:gd name="connsiteY3" fmla="*/ 4659732 h 4659732"/>
              <a:gd name="connsiteX0" fmla="*/ 0 w 1408584"/>
              <a:gd name="connsiteY0" fmla="*/ 4659732 h 4659732"/>
              <a:gd name="connsiteX1" fmla="*/ 10485 w 1408584"/>
              <a:gd name="connsiteY1" fmla="*/ 0 h 4659732"/>
              <a:gd name="connsiteX2" fmla="*/ 1408584 w 1408584"/>
              <a:gd name="connsiteY2" fmla="*/ 3288132 h 4659732"/>
              <a:gd name="connsiteX3" fmla="*/ 0 w 1408584"/>
              <a:gd name="connsiteY3" fmla="*/ 4659732 h 4659732"/>
              <a:gd name="connsiteX0" fmla="*/ 0 w 1658880"/>
              <a:gd name="connsiteY0" fmla="*/ 4659732 h 4659732"/>
              <a:gd name="connsiteX1" fmla="*/ 10485 w 1658880"/>
              <a:gd name="connsiteY1" fmla="*/ 0 h 4659732"/>
              <a:gd name="connsiteX2" fmla="*/ 1658880 w 1658880"/>
              <a:gd name="connsiteY2" fmla="*/ 3897732 h 4659732"/>
              <a:gd name="connsiteX3" fmla="*/ 0 w 1658880"/>
              <a:gd name="connsiteY3" fmla="*/ 4659732 h 4659732"/>
              <a:gd name="connsiteX0" fmla="*/ 0 w 1338325"/>
              <a:gd name="connsiteY0" fmla="*/ 4659732 h 4659732"/>
              <a:gd name="connsiteX1" fmla="*/ 10485 w 1338325"/>
              <a:gd name="connsiteY1" fmla="*/ 0 h 4659732"/>
              <a:gd name="connsiteX2" fmla="*/ 1338325 w 1338325"/>
              <a:gd name="connsiteY2" fmla="*/ 969475 h 4659732"/>
              <a:gd name="connsiteX3" fmla="*/ 0 w 1338325"/>
              <a:gd name="connsiteY3" fmla="*/ 4659732 h 4659732"/>
              <a:gd name="connsiteX0" fmla="*/ 0 w 1221301"/>
              <a:gd name="connsiteY0" fmla="*/ 4659732 h 4659732"/>
              <a:gd name="connsiteX1" fmla="*/ 10485 w 1221301"/>
              <a:gd name="connsiteY1" fmla="*/ 0 h 4659732"/>
              <a:gd name="connsiteX2" fmla="*/ 1221301 w 1221301"/>
              <a:gd name="connsiteY2" fmla="*/ 1448447 h 4659732"/>
              <a:gd name="connsiteX3" fmla="*/ 0 w 1221301"/>
              <a:gd name="connsiteY3" fmla="*/ 4659732 h 4659732"/>
              <a:gd name="connsiteX0" fmla="*/ 0 w 982377"/>
              <a:gd name="connsiteY0" fmla="*/ 4659732 h 4659732"/>
              <a:gd name="connsiteX1" fmla="*/ 10485 w 982377"/>
              <a:gd name="connsiteY1" fmla="*/ 0 h 4659732"/>
              <a:gd name="connsiteX2" fmla="*/ 982377 w 982377"/>
              <a:gd name="connsiteY2" fmla="*/ 1285161 h 4659732"/>
              <a:gd name="connsiteX3" fmla="*/ 0 w 982377"/>
              <a:gd name="connsiteY3" fmla="*/ 4659732 h 4659732"/>
              <a:gd name="connsiteX0" fmla="*/ 0 w 1245681"/>
              <a:gd name="connsiteY0" fmla="*/ 4659732 h 4659732"/>
              <a:gd name="connsiteX1" fmla="*/ 10485 w 1245681"/>
              <a:gd name="connsiteY1" fmla="*/ 0 h 4659732"/>
              <a:gd name="connsiteX2" fmla="*/ 1245681 w 1245681"/>
              <a:gd name="connsiteY2" fmla="*/ 1426675 h 4659732"/>
              <a:gd name="connsiteX3" fmla="*/ 0 w 1245681"/>
              <a:gd name="connsiteY3" fmla="*/ 4659732 h 4659732"/>
              <a:gd name="connsiteX0" fmla="*/ 0 w 1323697"/>
              <a:gd name="connsiteY0" fmla="*/ 4659732 h 4659732"/>
              <a:gd name="connsiteX1" fmla="*/ 10485 w 1323697"/>
              <a:gd name="connsiteY1" fmla="*/ 0 h 4659732"/>
              <a:gd name="connsiteX2" fmla="*/ 1323697 w 1323697"/>
              <a:gd name="connsiteY2" fmla="*/ 1459333 h 4659732"/>
              <a:gd name="connsiteX3" fmla="*/ 0 w 1323697"/>
              <a:gd name="connsiteY3" fmla="*/ 4659732 h 4659732"/>
              <a:gd name="connsiteX0" fmla="*/ 0 w 1450473"/>
              <a:gd name="connsiteY0" fmla="*/ 4659732 h 4659732"/>
              <a:gd name="connsiteX1" fmla="*/ 10485 w 1450473"/>
              <a:gd name="connsiteY1" fmla="*/ 0 h 4659732"/>
              <a:gd name="connsiteX2" fmla="*/ 1450473 w 1450473"/>
              <a:gd name="connsiteY2" fmla="*/ 1067447 h 4659732"/>
              <a:gd name="connsiteX3" fmla="*/ 0 w 1450473"/>
              <a:gd name="connsiteY3" fmla="*/ 4659732 h 465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0473" h="4659732">
                <a:moveTo>
                  <a:pt x="0" y="4659732"/>
                </a:moveTo>
                <a:lnTo>
                  <a:pt x="10485" y="0"/>
                </a:lnTo>
                <a:lnTo>
                  <a:pt x="1450473" y="1067447"/>
                </a:lnTo>
                <a:lnTo>
                  <a:pt x="0" y="4659732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等腰三角形 1"/>
          <p:cNvSpPr/>
          <p:nvPr/>
        </p:nvSpPr>
        <p:spPr>
          <a:xfrm rot="10800000">
            <a:off x="6948261" y="982203"/>
            <a:ext cx="2195739" cy="4255636"/>
          </a:xfrm>
          <a:custGeom>
            <a:avLst/>
            <a:gdLst>
              <a:gd name="connsiteX0" fmla="*/ 0 w 2627785"/>
              <a:gd name="connsiteY0" fmla="*/ 4659732 h 4659732"/>
              <a:gd name="connsiteX1" fmla="*/ 10485 w 2627785"/>
              <a:gd name="connsiteY1" fmla="*/ 0 h 4659732"/>
              <a:gd name="connsiteX2" fmla="*/ 2627785 w 2627785"/>
              <a:gd name="connsiteY2" fmla="*/ 4659732 h 4659732"/>
              <a:gd name="connsiteX3" fmla="*/ 0 w 2627785"/>
              <a:gd name="connsiteY3" fmla="*/ 4659732 h 4659732"/>
              <a:gd name="connsiteX0" fmla="*/ 0 w 1767813"/>
              <a:gd name="connsiteY0" fmla="*/ 4659732 h 4659732"/>
              <a:gd name="connsiteX1" fmla="*/ 10485 w 1767813"/>
              <a:gd name="connsiteY1" fmla="*/ 0 h 4659732"/>
              <a:gd name="connsiteX2" fmla="*/ 1767813 w 1767813"/>
              <a:gd name="connsiteY2" fmla="*/ 2569675 h 4659732"/>
              <a:gd name="connsiteX3" fmla="*/ 0 w 1767813"/>
              <a:gd name="connsiteY3" fmla="*/ 4659732 h 4659732"/>
              <a:gd name="connsiteX0" fmla="*/ 0 w 1408584"/>
              <a:gd name="connsiteY0" fmla="*/ 4659732 h 4659732"/>
              <a:gd name="connsiteX1" fmla="*/ 10485 w 1408584"/>
              <a:gd name="connsiteY1" fmla="*/ 0 h 4659732"/>
              <a:gd name="connsiteX2" fmla="*/ 1408584 w 1408584"/>
              <a:gd name="connsiteY2" fmla="*/ 3288132 h 4659732"/>
              <a:gd name="connsiteX3" fmla="*/ 0 w 1408584"/>
              <a:gd name="connsiteY3" fmla="*/ 4659732 h 4659732"/>
              <a:gd name="connsiteX0" fmla="*/ 0 w 1658880"/>
              <a:gd name="connsiteY0" fmla="*/ 4659732 h 4659732"/>
              <a:gd name="connsiteX1" fmla="*/ 10485 w 1658880"/>
              <a:gd name="connsiteY1" fmla="*/ 0 h 4659732"/>
              <a:gd name="connsiteX2" fmla="*/ 1658880 w 1658880"/>
              <a:gd name="connsiteY2" fmla="*/ 3897732 h 4659732"/>
              <a:gd name="connsiteX3" fmla="*/ 0 w 1658880"/>
              <a:gd name="connsiteY3" fmla="*/ 4659732 h 4659732"/>
              <a:gd name="connsiteX0" fmla="*/ 0 w 1338325"/>
              <a:gd name="connsiteY0" fmla="*/ 4659732 h 4659732"/>
              <a:gd name="connsiteX1" fmla="*/ 10485 w 1338325"/>
              <a:gd name="connsiteY1" fmla="*/ 0 h 4659732"/>
              <a:gd name="connsiteX2" fmla="*/ 1338325 w 1338325"/>
              <a:gd name="connsiteY2" fmla="*/ 969475 h 4659732"/>
              <a:gd name="connsiteX3" fmla="*/ 0 w 1338325"/>
              <a:gd name="connsiteY3" fmla="*/ 4659732 h 4659732"/>
              <a:gd name="connsiteX0" fmla="*/ 0 w 1221301"/>
              <a:gd name="connsiteY0" fmla="*/ 4659732 h 4659732"/>
              <a:gd name="connsiteX1" fmla="*/ 10485 w 1221301"/>
              <a:gd name="connsiteY1" fmla="*/ 0 h 4659732"/>
              <a:gd name="connsiteX2" fmla="*/ 1221301 w 1221301"/>
              <a:gd name="connsiteY2" fmla="*/ 1448447 h 4659732"/>
              <a:gd name="connsiteX3" fmla="*/ 0 w 1221301"/>
              <a:gd name="connsiteY3" fmla="*/ 4659732 h 4659732"/>
              <a:gd name="connsiteX0" fmla="*/ 0 w 982377"/>
              <a:gd name="connsiteY0" fmla="*/ 4659732 h 4659732"/>
              <a:gd name="connsiteX1" fmla="*/ 10485 w 982377"/>
              <a:gd name="connsiteY1" fmla="*/ 0 h 4659732"/>
              <a:gd name="connsiteX2" fmla="*/ 982377 w 982377"/>
              <a:gd name="connsiteY2" fmla="*/ 1285161 h 4659732"/>
              <a:gd name="connsiteX3" fmla="*/ 0 w 982377"/>
              <a:gd name="connsiteY3" fmla="*/ 4659732 h 4659732"/>
              <a:gd name="connsiteX0" fmla="*/ 0 w 1245681"/>
              <a:gd name="connsiteY0" fmla="*/ 4659732 h 4659732"/>
              <a:gd name="connsiteX1" fmla="*/ 10485 w 1245681"/>
              <a:gd name="connsiteY1" fmla="*/ 0 h 4659732"/>
              <a:gd name="connsiteX2" fmla="*/ 1245681 w 1245681"/>
              <a:gd name="connsiteY2" fmla="*/ 1426675 h 4659732"/>
              <a:gd name="connsiteX3" fmla="*/ 0 w 1245681"/>
              <a:gd name="connsiteY3" fmla="*/ 4659732 h 4659732"/>
              <a:gd name="connsiteX0" fmla="*/ 0 w 1323697"/>
              <a:gd name="connsiteY0" fmla="*/ 4659732 h 4659732"/>
              <a:gd name="connsiteX1" fmla="*/ 10485 w 1323697"/>
              <a:gd name="connsiteY1" fmla="*/ 0 h 4659732"/>
              <a:gd name="connsiteX2" fmla="*/ 1323697 w 1323697"/>
              <a:gd name="connsiteY2" fmla="*/ 1459333 h 4659732"/>
              <a:gd name="connsiteX3" fmla="*/ 0 w 1323697"/>
              <a:gd name="connsiteY3" fmla="*/ 4659732 h 4659732"/>
              <a:gd name="connsiteX0" fmla="*/ 0 w 1450473"/>
              <a:gd name="connsiteY0" fmla="*/ 4659732 h 4659732"/>
              <a:gd name="connsiteX1" fmla="*/ 10485 w 1450473"/>
              <a:gd name="connsiteY1" fmla="*/ 0 h 4659732"/>
              <a:gd name="connsiteX2" fmla="*/ 1450473 w 1450473"/>
              <a:gd name="connsiteY2" fmla="*/ 1067447 h 4659732"/>
              <a:gd name="connsiteX3" fmla="*/ 0 w 1450473"/>
              <a:gd name="connsiteY3" fmla="*/ 4659732 h 465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0473" h="4659732">
                <a:moveTo>
                  <a:pt x="0" y="4659732"/>
                </a:moveTo>
                <a:lnTo>
                  <a:pt x="10485" y="0"/>
                </a:lnTo>
                <a:lnTo>
                  <a:pt x="1450473" y="1067447"/>
                </a:lnTo>
                <a:lnTo>
                  <a:pt x="0" y="4659732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等腰三角形 2"/>
          <p:cNvSpPr/>
          <p:nvPr/>
        </p:nvSpPr>
        <p:spPr>
          <a:xfrm rot="10800000">
            <a:off x="6948261" y="2822643"/>
            <a:ext cx="2195739" cy="2567106"/>
          </a:xfrm>
          <a:custGeom>
            <a:avLst/>
            <a:gdLst>
              <a:gd name="connsiteX0" fmla="*/ 0 w 1691680"/>
              <a:gd name="connsiteY0" fmla="*/ 3319532 h 3319532"/>
              <a:gd name="connsiteX1" fmla="*/ 845840 w 1691680"/>
              <a:gd name="connsiteY1" fmla="*/ 0 h 3319532"/>
              <a:gd name="connsiteX2" fmla="*/ 1691680 w 1691680"/>
              <a:gd name="connsiteY2" fmla="*/ 3319532 h 3319532"/>
              <a:gd name="connsiteX3" fmla="*/ 0 w 1691680"/>
              <a:gd name="connsiteY3" fmla="*/ 3319532 h 3319532"/>
              <a:gd name="connsiteX0" fmla="*/ 0 w 1256251"/>
              <a:gd name="connsiteY0" fmla="*/ 3319532 h 3319532"/>
              <a:gd name="connsiteX1" fmla="*/ 845840 w 1256251"/>
              <a:gd name="connsiteY1" fmla="*/ 0 h 3319532"/>
              <a:gd name="connsiteX2" fmla="*/ 1256251 w 1256251"/>
              <a:gd name="connsiteY2" fmla="*/ 2045903 h 3319532"/>
              <a:gd name="connsiteX3" fmla="*/ 0 w 1256251"/>
              <a:gd name="connsiteY3" fmla="*/ 3319532 h 3319532"/>
              <a:gd name="connsiteX0" fmla="*/ 0 w 1256251"/>
              <a:gd name="connsiteY0" fmla="*/ 3395732 h 3395732"/>
              <a:gd name="connsiteX1" fmla="*/ 29411 w 1256251"/>
              <a:gd name="connsiteY1" fmla="*/ 0 h 3395732"/>
              <a:gd name="connsiteX2" fmla="*/ 1256251 w 1256251"/>
              <a:gd name="connsiteY2" fmla="*/ 2122103 h 3395732"/>
              <a:gd name="connsiteX3" fmla="*/ 0 w 1256251"/>
              <a:gd name="connsiteY3" fmla="*/ 3395732 h 3395732"/>
              <a:gd name="connsiteX0" fmla="*/ 0 w 2747594"/>
              <a:gd name="connsiteY0" fmla="*/ 3395732 h 3395732"/>
              <a:gd name="connsiteX1" fmla="*/ 29411 w 2747594"/>
              <a:gd name="connsiteY1" fmla="*/ 0 h 3395732"/>
              <a:gd name="connsiteX2" fmla="*/ 2747594 w 2747594"/>
              <a:gd name="connsiteY2" fmla="*/ 892017 h 3395732"/>
              <a:gd name="connsiteX3" fmla="*/ 0 w 2747594"/>
              <a:gd name="connsiteY3" fmla="*/ 3395732 h 3395732"/>
              <a:gd name="connsiteX0" fmla="*/ 0 w 2508108"/>
              <a:gd name="connsiteY0" fmla="*/ 3395732 h 3395732"/>
              <a:gd name="connsiteX1" fmla="*/ 29411 w 2508108"/>
              <a:gd name="connsiteY1" fmla="*/ 0 h 3395732"/>
              <a:gd name="connsiteX2" fmla="*/ 2508108 w 2508108"/>
              <a:gd name="connsiteY2" fmla="*/ 2884103 h 3395732"/>
              <a:gd name="connsiteX3" fmla="*/ 0 w 2508108"/>
              <a:gd name="connsiteY3" fmla="*/ 3395732 h 3395732"/>
              <a:gd name="connsiteX0" fmla="*/ 0 w 4532851"/>
              <a:gd name="connsiteY0" fmla="*/ 3395732 h 3428388"/>
              <a:gd name="connsiteX1" fmla="*/ 29411 w 4532851"/>
              <a:gd name="connsiteY1" fmla="*/ 0 h 3428388"/>
              <a:gd name="connsiteX2" fmla="*/ 4532851 w 4532851"/>
              <a:gd name="connsiteY2" fmla="*/ 3428388 h 3428388"/>
              <a:gd name="connsiteX3" fmla="*/ 0 w 4532851"/>
              <a:gd name="connsiteY3" fmla="*/ 3395732 h 3428388"/>
              <a:gd name="connsiteX0" fmla="*/ 0 w 4882289"/>
              <a:gd name="connsiteY0" fmla="*/ 3956859 h 3956859"/>
              <a:gd name="connsiteX1" fmla="*/ 29411 w 4882289"/>
              <a:gd name="connsiteY1" fmla="*/ 561127 h 3956859"/>
              <a:gd name="connsiteX2" fmla="*/ 4882289 w 4882289"/>
              <a:gd name="connsiteY2" fmla="*/ 0 h 3956859"/>
              <a:gd name="connsiteX3" fmla="*/ 0 w 4882289"/>
              <a:gd name="connsiteY3" fmla="*/ 3956859 h 3956859"/>
              <a:gd name="connsiteX0" fmla="*/ 0 w 6495083"/>
              <a:gd name="connsiteY0" fmla="*/ 3395732 h 3395732"/>
              <a:gd name="connsiteX1" fmla="*/ 29411 w 6495083"/>
              <a:gd name="connsiteY1" fmla="*/ 0 h 3395732"/>
              <a:gd name="connsiteX2" fmla="*/ 6495083 w 6495083"/>
              <a:gd name="connsiteY2" fmla="*/ 592865 h 3395732"/>
              <a:gd name="connsiteX3" fmla="*/ 0 w 6495083"/>
              <a:gd name="connsiteY3" fmla="*/ 3395732 h 3395732"/>
              <a:gd name="connsiteX0" fmla="*/ 0 w 6011245"/>
              <a:gd name="connsiteY0" fmla="*/ 3395732 h 3395732"/>
              <a:gd name="connsiteX1" fmla="*/ 29411 w 6011245"/>
              <a:gd name="connsiteY1" fmla="*/ 0 h 3395732"/>
              <a:gd name="connsiteX2" fmla="*/ 6011245 w 6011245"/>
              <a:gd name="connsiteY2" fmla="*/ 944558 h 3395732"/>
              <a:gd name="connsiteX3" fmla="*/ 0 w 6011245"/>
              <a:gd name="connsiteY3" fmla="*/ 3395732 h 3395732"/>
              <a:gd name="connsiteX0" fmla="*/ 0 w 6011245"/>
              <a:gd name="connsiteY0" fmla="*/ 2451174 h 2451174"/>
              <a:gd name="connsiteX1" fmla="*/ 1454047 w 6011245"/>
              <a:gd name="connsiteY1" fmla="*/ 583107 h 2451174"/>
              <a:gd name="connsiteX2" fmla="*/ 6011245 w 6011245"/>
              <a:gd name="connsiteY2" fmla="*/ 0 h 2451174"/>
              <a:gd name="connsiteX3" fmla="*/ 0 w 6011245"/>
              <a:gd name="connsiteY3" fmla="*/ 2451174 h 2451174"/>
              <a:gd name="connsiteX0" fmla="*/ 0 w 6011245"/>
              <a:gd name="connsiteY0" fmla="*/ 2451174 h 2451174"/>
              <a:gd name="connsiteX1" fmla="*/ 112973 w 6011245"/>
              <a:gd name="connsiteY1" fmla="*/ 499954 h 2451174"/>
              <a:gd name="connsiteX2" fmla="*/ 6011245 w 6011245"/>
              <a:gd name="connsiteY2" fmla="*/ 0 h 2451174"/>
              <a:gd name="connsiteX3" fmla="*/ 0 w 6011245"/>
              <a:gd name="connsiteY3" fmla="*/ 2451174 h 245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1245" h="2451174">
                <a:moveTo>
                  <a:pt x="0" y="2451174"/>
                </a:moveTo>
                <a:lnTo>
                  <a:pt x="112973" y="499954"/>
                </a:lnTo>
                <a:lnTo>
                  <a:pt x="6011245" y="0"/>
                </a:lnTo>
                <a:lnTo>
                  <a:pt x="0" y="245117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200213" y="1347614"/>
            <a:ext cx="430117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0541" cmpd="sng">
                  <a:solidFill>
                    <a:srgbClr val="16A9A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rgbClr val="00A7A6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我是海信人</a:t>
            </a:r>
            <a:endParaRPr lang="en-US" altLang="zh-CN" sz="4000" b="1" cap="none" spc="0" dirty="0" smtClean="0">
              <a:ln w="10541" cmpd="sng">
                <a:solidFill>
                  <a:srgbClr val="16A9A6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rgbClr val="00A7A6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zh-CN" altLang="en-US" sz="4000" b="1" cap="none" spc="0" dirty="0" smtClean="0">
                <a:ln w="10541" cmpd="sng">
                  <a:solidFill>
                    <a:srgbClr val="16A9A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rgbClr val="00A7A6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也是你们的小伙伴</a:t>
            </a:r>
            <a:endParaRPr lang="en-US" altLang="zh-CN" sz="4000" b="1" cap="none" spc="0" dirty="0" smtClean="0">
              <a:ln w="10541" cmpd="sng">
                <a:solidFill>
                  <a:srgbClr val="16A9A6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rgbClr val="00A7A6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zh-CN" altLang="en-US" sz="4000" b="1" dirty="0" smtClean="0">
                <a:ln w="10541" cmpd="sng">
                  <a:solidFill>
                    <a:srgbClr val="16A9A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rgbClr val="00A7A6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我在海信等你们</a:t>
            </a:r>
            <a:r>
              <a:rPr lang="en-US" altLang="zh-CN" sz="4000" b="1" dirty="0" smtClean="0">
                <a:ln w="10541" cmpd="sng">
                  <a:solidFill>
                    <a:srgbClr val="16A9A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rgbClr val="00A7A6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zh-CN" altLang="en-US" sz="4000" b="1" cap="none" spc="0" dirty="0">
              <a:ln w="10541" cmpd="sng">
                <a:solidFill>
                  <a:srgbClr val="16A9A6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rgbClr val="00A7A6"/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54375" y="3579862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rgbClr val="16A9A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rgbClr val="16A9A6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</a:t>
            </a:r>
            <a:r>
              <a:rPr lang="en-US" altLang="zh-CN" sz="5400" b="1" dirty="0" smtClean="0">
                <a:ln w="10541" cmpd="sng">
                  <a:solidFill>
                    <a:srgbClr val="16A9A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rgbClr val="16A9A6"/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2323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5722</TotalTime>
  <Words>649</Words>
  <Application>Microsoft Office PowerPoint</Application>
  <PresentationFormat>全屏显示(16:9)</PresentationFormat>
  <Paragraphs>110</Paragraphs>
  <Slides>8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自定义设计方案</vt:lpstr>
      <vt:lpstr>Microsoft Excel 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李代强</dc:creator>
  <cp:lastModifiedBy>赵润方</cp:lastModifiedBy>
  <cp:revision>180</cp:revision>
  <dcterms:created xsi:type="dcterms:W3CDTF">2016-08-08T05:59:29Z</dcterms:created>
  <dcterms:modified xsi:type="dcterms:W3CDTF">2017-09-11T07:17:35Z</dcterms:modified>
</cp:coreProperties>
</file>